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52" r:id="rId1"/>
  </p:sldMasterIdLst>
  <p:notesMasterIdLst>
    <p:notesMasterId r:id="rId42"/>
  </p:notesMasterIdLst>
  <p:sldIdLst>
    <p:sldId id="256" r:id="rId2"/>
    <p:sldId id="328" r:id="rId3"/>
    <p:sldId id="319" r:id="rId4"/>
    <p:sldId id="321" r:id="rId5"/>
    <p:sldId id="280" r:id="rId6"/>
    <p:sldId id="259" r:id="rId7"/>
    <p:sldId id="260" r:id="rId8"/>
    <p:sldId id="264" r:id="rId9"/>
    <p:sldId id="308" r:id="rId10"/>
    <p:sldId id="298" r:id="rId11"/>
    <p:sldId id="306" r:id="rId12"/>
    <p:sldId id="293" r:id="rId13"/>
    <p:sldId id="316" r:id="rId14"/>
    <p:sldId id="261" r:id="rId15"/>
    <p:sldId id="265" r:id="rId16"/>
    <p:sldId id="266" r:id="rId17"/>
    <p:sldId id="291" r:id="rId18"/>
    <p:sldId id="290" r:id="rId19"/>
    <p:sldId id="263" r:id="rId20"/>
    <p:sldId id="273" r:id="rId21"/>
    <p:sldId id="267" r:id="rId22"/>
    <p:sldId id="282" r:id="rId23"/>
    <p:sldId id="329" r:id="rId24"/>
    <p:sldId id="283" r:id="rId25"/>
    <p:sldId id="323" r:id="rId26"/>
    <p:sldId id="325" r:id="rId27"/>
    <p:sldId id="292" r:id="rId28"/>
    <p:sldId id="317" r:id="rId29"/>
    <p:sldId id="287" r:id="rId30"/>
    <p:sldId id="271" r:id="rId31"/>
    <p:sldId id="268" r:id="rId32"/>
    <p:sldId id="269" r:id="rId33"/>
    <p:sldId id="270" r:id="rId34"/>
    <p:sldId id="281" r:id="rId35"/>
    <p:sldId id="272" r:id="rId36"/>
    <p:sldId id="274" r:id="rId37"/>
    <p:sldId id="296" r:id="rId38"/>
    <p:sldId id="289" r:id="rId39"/>
    <p:sldId id="294" r:id="rId40"/>
    <p:sldId id="295" r:id="rId41"/>
  </p:sldIdLst>
  <p:sldSz cx="9144000" cy="6858000" type="screen4x3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E5D90B-8E1A-4F97-AD9C-03C6606C5A86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065CFB-A995-4356-ADCC-61FE6BC91443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065CFB-A995-4356-ADCC-61FE6BC91443}" type="slidenum">
              <a:rPr lang="es-ES" smtClean="0"/>
              <a:pPr/>
              <a:t>12</a:t>
            </a:fld>
            <a:endParaRPr lang="es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ortar y redondear rectángulo de esquina sencilla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Triángulo rectángulo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10" name="9 Forma libre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Forma libre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FAA722D-0C10-4843-B5F9-DA8555B113A0}" type="datetimeFigureOut">
              <a:rPr lang="es-ES" smtClean="0"/>
              <a:pPr/>
              <a:t>06/06/2014</a:t>
            </a:fld>
            <a:endParaRPr lang="es-ES" dirty="0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s-ES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FAF6423-1B7E-4F27-8C51-CC9B619AE32A}" type="slidenum">
              <a:rPr lang="es-ES" smtClean="0"/>
              <a:pPr/>
              <a:t>‹Nº›</a:t>
            </a:fld>
            <a:endParaRPr lang="es-ES" dirty="0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E:\VIDEOSAZORES\cortado%20a%20134.wmv" TargetMode="Externa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4.xml"/><Relationship Id="rId1" Type="http://schemas.openxmlformats.org/officeDocument/2006/relationships/themeOverride" Target="../theme/themeOverride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ctrTitle"/>
          </p:nvPr>
        </p:nvSpPr>
        <p:spPr>
          <a:xfrm>
            <a:off x="0" y="428604"/>
            <a:ext cx="9144000" cy="1071570"/>
          </a:xfrm>
          <a:ln>
            <a:noFill/>
          </a:ln>
        </p:spPr>
        <p:txBody>
          <a:bodyPr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s-ES" sz="4000" dirty="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Métodos y estrategias de entrenamiento de nadadores en condiciones difíciles</a:t>
            </a:r>
            <a:endParaRPr lang="es-ES" sz="400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5" name="4 Subtítulo"/>
          <p:cNvSpPr>
            <a:spLocks noGrp="1"/>
          </p:cNvSpPr>
          <p:nvPr>
            <p:ph type="subTitle" idx="1"/>
          </p:nvPr>
        </p:nvSpPr>
        <p:spPr>
          <a:xfrm>
            <a:off x="1428728" y="2928934"/>
            <a:ext cx="6858048" cy="2857521"/>
          </a:xfrm>
        </p:spPr>
        <p:txBody>
          <a:bodyPr>
            <a:norm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s-ES" sz="36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es-ES" sz="32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Agustín Artiles Grijalba</a:t>
            </a:r>
          </a:p>
          <a:p>
            <a:endParaRPr lang="es-ES" sz="2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endParaRPr lang="es-ES" sz="20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r>
              <a:rPr lang="es-ES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</a:t>
            </a:r>
          </a:p>
          <a:p>
            <a:pPr algn="ctr"/>
            <a:r>
              <a:rPr lang="es-ES" sz="28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</a:t>
            </a:r>
            <a:r>
              <a:rPr lang="es-E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IV Fórum Natação Açores </a:t>
            </a:r>
          </a:p>
          <a:p>
            <a:pPr algn="ctr"/>
            <a:r>
              <a:rPr lang="es-E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Ponta Delgada, 9-10 de Junio de 2014</a:t>
            </a:r>
            <a:endParaRPr lang="es-ES" sz="2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QUÉ ME GUSTARÍA ENSEÑAR A MIS NADADORES</a:t>
            </a:r>
            <a:endParaRPr lang="es-ES" sz="4000" b="1" dirty="0"/>
          </a:p>
        </p:txBody>
      </p:sp>
      <p:sp>
        <p:nvSpPr>
          <p:cNvPr id="7" name="6 Marcador de contenido"/>
          <p:cNvSpPr>
            <a:spLocks noGrp="1"/>
          </p:cNvSpPr>
          <p:nvPr>
            <p:ph sz="half" idx="1"/>
          </p:nvPr>
        </p:nvSpPr>
        <p:spPr>
          <a:xfrm>
            <a:off x="214282" y="1214422"/>
            <a:ext cx="4281518" cy="5140503"/>
          </a:xfrm>
        </p:spPr>
        <p:txBody>
          <a:bodyPr>
            <a:normAutofit/>
          </a:bodyPr>
          <a:lstStyle/>
          <a:p>
            <a:r>
              <a:rPr lang="es-ES" sz="2400" dirty="0" smtClean="0"/>
              <a:t>Cómo adquirir confianza </a:t>
            </a:r>
          </a:p>
          <a:p>
            <a:r>
              <a:rPr lang="es-ES" sz="2400" dirty="0" smtClean="0"/>
              <a:t>Cómo establecer metas y entrenar para conseguirlas</a:t>
            </a:r>
          </a:p>
          <a:p>
            <a:r>
              <a:rPr lang="es-ES" sz="2400" dirty="0" smtClean="0"/>
              <a:t>Cómo apoyar y colaborar con sus compañeros</a:t>
            </a:r>
          </a:p>
          <a:p>
            <a:r>
              <a:rPr lang="es-ES" sz="2400" dirty="0" smtClean="0"/>
              <a:t>Cómo crear y mantener una disciplina de equipo</a:t>
            </a:r>
          </a:p>
          <a:p>
            <a:r>
              <a:rPr lang="es-ES" sz="2400" dirty="0" smtClean="0"/>
              <a:t>Cómo  lograr lo mejor de cada uno y del equipo</a:t>
            </a:r>
          </a:p>
          <a:p>
            <a:r>
              <a:rPr lang="es-ES" dirty="0" smtClean="0"/>
              <a:t>Cómo crear una visión de equipo ganador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  <p:pic>
        <p:nvPicPr>
          <p:cNvPr id="16" name="15 Marcador de contenido" descr="rodri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3438" y="1928802"/>
            <a:ext cx="4043362" cy="285752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Título"/>
          <p:cNvSpPr>
            <a:spLocks noGrp="1"/>
          </p:cNvSpPr>
          <p:nvPr>
            <p:ph type="title" idx="4294967295"/>
          </p:nvPr>
        </p:nvSpPr>
        <p:spPr>
          <a:xfrm>
            <a:off x="0" y="214313"/>
            <a:ext cx="9144000" cy="642937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      EN QUE DEBO</a:t>
            </a:r>
            <a:r>
              <a:rPr lang="es-ES" sz="4000" dirty="0" smtClean="0"/>
              <a:t> </a:t>
            </a:r>
            <a:r>
              <a:rPr lang="es-ES" sz="4000" b="1" dirty="0" smtClean="0"/>
              <a:t>CENTRARME</a:t>
            </a:r>
            <a:endParaRPr lang="es-ES" sz="4000" b="1" dirty="0"/>
          </a:p>
        </p:txBody>
      </p:sp>
      <p:sp>
        <p:nvSpPr>
          <p:cNvPr id="8" name="7 Marcador de contenido"/>
          <p:cNvSpPr>
            <a:spLocks noGrp="1"/>
          </p:cNvSpPr>
          <p:nvPr>
            <p:ph sz="half" idx="4294967295"/>
          </p:nvPr>
        </p:nvSpPr>
        <p:spPr>
          <a:xfrm>
            <a:off x="714348" y="1143000"/>
            <a:ext cx="7929618" cy="5211763"/>
          </a:xfrm>
        </p:spPr>
        <p:txBody>
          <a:bodyPr>
            <a:normAutofit lnSpcReduction="10000"/>
          </a:bodyPr>
          <a:lstStyle/>
          <a:p>
            <a:pPr algn="just"/>
            <a:r>
              <a:rPr lang="es-ES" sz="3200" dirty="0" smtClean="0"/>
              <a:t>Salir de la zona de confort</a:t>
            </a:r>
          </a:p>
          <a:p>
            <a:pPr algn="just"/>
            <a:r>
              <a:rPr lang="es-ES" sz="3200" dirty="0" smtClean="0"/>
              <a:t>Aumentar la frecuencia de las sesiones</a:t>
            </a:r>
          </a:p>
          <a:p>
            <a:pPr algn="just"/>
            <a:r>
              <a:rPr lang="es-ES" sz="3200" dirty="0" smtClean="0"/>
              <a:t>Organizar grupos de trabajo, según edad, nivel y objetivo de la competición.</a:t>
            </a:r>
          </a:p>
          <a:p>
            <a:pPr algn="just"/>
            <a:r>
              <a:rPr lang="es-ES" sz="3200" dirty="0" smtClean="0"/>
              <a:t>Sesiones más cortas y de mayor calidad</a:t>
            </a:r>
          </a:p>
          <a:p>
            <a:pPr algn="just"/>
            <a:r>
              <a:rPr lang="es-ES" sz="3200" dirty="0" smtClean="0"/>
              <a:t>Ofrecer  a los nadadores la posibilidad de alcanzar su máximo potencial deportivo</a:t>
            </a:r>
          </a:p>
          <a:p>
            <a:pPr algn="just"/>
            <a:r>
              <a:rPr lang="es-ES" sz="3200" dirty="0" smtClean="0"/>
              <a:t>Agudizar el ingenio y buscar fórmulas válidas para mejorar el rendimiento de los nadadores</a:t>
            </a:r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285720" y="285728"/>
            <a:ext cx="2857520" cy="1643073"/>
          </a:xfrm>
        </p:spPr>
        <p:txBody>
          <a:bodyPr>
            <a:noAutofit/>
          </a:bodyPr>
          <a:lstStyle/>
          <a:p>
            <a:pPr algn="ctr"/>
            <a:r>
              <a:rPr lang="es-ES" sz="2800" dirty="0" smtClean="0"/>
              <a:t>FACTORES DE LOS QUE DEPENDE EL RENDIMIENTO</a:t>
            </a:r>
            <a:endParaRPr lang="es-ES" sz="2800" dirty="0"/>
          </a:p>
        </p:txBody>
      </p:sp>
      <p:sp>
        <p:nvSpPr>
          <p:cNvPr id="6" name="5 Marcador de contenido"/>
          <p:cNvSpPr>
            <a:spLocks noGrp="1"/>
          </p:cNvSpPr>
          <p:nvPr>
            <p:ph type="body" sz="half" idx="2"/>
          </p:nvPr>
        </p:nvSpPr>
        <p:spPr>
          <a:xfrm>
            <a:off x="357158" y="2643183"/>
            <a:ext cx="2462242" cy="2857519"/>
          </a:xfrm>
        </p:spPr>
        <p:txBody>
          <a:bodyPr>
            <a:normAutofit/>
          </a:bodyPr>
          <a:lstStyle/>
          <a:p>
            <a:pPr algn="ctr"/>
            <a:r>
              <a:rPr lang="es-ES" sz="3600" dirty="0" smtClean="0"/>
              <a:t>Físicos</a:t>
            </a:r>
          </a:p>
          <a:p>
            <a:pPr algn="ctr"/>
            <a:r>
              <a:rPr lang="es-ES" sz="3600" dirty="0" smtClean="0"/>
              <a:t>Técnicos</a:t>
            </a:r>
          </a:p>
          <a:p>
            <a:pPr algn="ctr"/>
            <a:r>
              <a:rPr lang="es-ES" sz="3600" dirty="0" smtClean="0"/>
              <a:t>Mentales</a:t>
            </a:r>
          </a:p>
          <a:p>
            <a:pPr algn="ctr"/>
            <a:r>
              <a:rPr lang="es-ES" sz="3600" dirty="0" smtClean="0"/>
              <a:t>Tácticos</a:t>
            </a:r>
          </a:p>
          <a:p>
            <a:endParaRPr lang="es-ES" sz="3600" dirty="0" smtClean="0"/>
          </a:p>
          <a:p>
            <a:endParaRPr lang="es-ES" sz="3600" dirty="0"/>
          </a:p>
        </p:txBody>
      </p:sp>
      <p:pic>
        <p:nvPicPr>
          <p:cNvPr id="8" name="7 Marcador de contenido" descr="640_omega-swimming.jpg"/>
          <p:cNvPicPr>
            <a:picLocks noGrp="1" noChangeAspect="1"/>
          </p:cNvPicPr>
          <p:nvPr>
            <p:ph type="pic" idx="1"/>
          </p:nvPr>
        </p:nvPicPr>
        <p:blipFill>
          <a:blip r:embed="rId3"/>
          <a:srcRect l="10899" r="10899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0352" y="1000108"/>
            <a:ext cx="7772400" cy="928694"/>
          </a:xfrm>
          <a:ln>
            <a:noFill/>
          </a:ln>
        </p:spPr>
        <p:txBody>
          <a:bodyPr vert="horz" lIns="0" tIns="0" rIns="18288" bIns="0" anchor="b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s-ES" sz="4000" smtClean="0">
                <a:ln w="50800"/>
                <a:solidFill>
                  <a:schemeClr val="bg1">
                    <a:shade val="50000"/>
                  </a:schemeClr>
                </a:solidFill>
                <a:effectLst/>
              </a:rPr>
              <a:t>LA IMPORTANCIA DE LO BÁSICO</a:t>
            </a:r>
            <a:endParaRPr lang="es-ES" sz="400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3" name="2 Marcador de contenido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2081658"/>
          </a:xfrm>
        </p:spPr>
        <p:txBody>
          <a:bodyPr vert="horz" lIns="0" rIns="18288">
            <a:no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marR="45720" algn="just"/>
            <a:endParaRPr lang="es-ES" sz="2400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marR="45720" algn="ctr"/>
            <a:r>
              <a:rPr lang="es-E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Cuando uno se aleja de lo básico los cimientos se</a:t>
            </a:r>
          </a:p>
          <a:p>
            <a:pPr marR="45720" algn="ctr"/>
            <a:r>
              <a:rPr lang="es-E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debilitan hasta derrumbar toda la estructura</a:t>
            </a:r>
          </a:p>
          <a:p>
            <a:pPr marR="45720"/>
            <a:r>
              <a:rPr lang="es-ES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</a:t>
            </a:r>
          </a:p>
          <a:p>
            <a:pPr marR="45720"/>
            <a:r>
              <a:rPr lang="es-ES" sz="20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*Michael Jordan</a:t>
            </a:r>
          </a:p>
          <a:p>
            <a:pPr marR="45720" algn="just"/>
            <a:r>
              <a:rPr lang="es-ES" sz="2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642942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FILOSOFÍA DEL ENTRENAMIENTO</a:t>
            </a:r>
            <a:endParaRPr lang="es-ES" sz="4000" b="1" dirty="0"/>
          </a:p>
        </p:txBody>
      </p:sp>
      <p:sp>
        <p:nvSpPr>
          <p:cNvPr id="5" name="4 Marcador de contenido"/>
          <p:cNvSpPr>
            <a:spLocks noGrp="1"/>
          </p:cNvSpPr>
          <p:nvPr>
            <p:ph idx="1"/>
          </p:nvPr>
        </p:nvSpPr>
        <p:spPr>
          <a:xfrm>
            <a:off x="457200" y="857232"/>
            <a:ext cx="8229600" cy="5857916"/>
          </a:xfrm>
        </p:spPr>
        <p:txBody>
          <a:bodyPr>
            <a:noAutofit/>
          </a:bodyPr>
          <a:lstStyle/>
          <a:p>
            <a:r>
              <a:rPr lang="es-ES" sz="2800" dirty="0" smtClean="0"/>
              <a:t>Asimilar condiciones de trabajo. Aceptar tus cartas.</a:t>
            </a:r>
          </a:p>
          <a:p>
            <a:r>
              <a:rPr lang="es-ES" sz="2800" dirty="0" smtClean="0"/>
              <a:t>Ingenio y trabajo duro</a:t>
            </a:r>
          </a:p>
          <a:p>
            <a:r>
              <a:rPr lang="es-ES" sz="2800" dirty="0" smtClean="0"/>
              <a:t>Búsqueda continua de medios apropiados</a:t>
            </a:r>
          </a:p>
          <a:p>
            <a:r>
              <a:rPr lang="es-ES" sz="2800" dirty="0" smtClean="0"/>
              <a:t>Creación de una atmosfera apropiada de preparación</a:t>
            </a:r>
          </a:p>
          <a:p>
            <a:r>
              <a:rPr lang="es-ES" sz="2800" dirty="0" smtClean="0"/>
              <a:t>Compromiso, colaboración y confianza y trabajo  en equipo</a:t>
            </a:r>
          </a:p>
          <a:p>
            <a:r>
              <a:rPr lang="es-ES" sz="2800" dirty="0" smtClean="0"/>
              <a:t>Búsqueda de la excelencia individual</a:t>
            </a:r>
          </a:p>
          <a:p>
            <a:r>
              <a:rPr lang="es-ES" sz="2800" dirty="0" smtClean="0"/>
              <a:t>Importancia de lo básico y de los pequeños detalles</a:t>
            </a:r>
          </a:p>
          <a:p>
            <a:r>
              <a:rPr lang="es-ES" sz="2800" dirty="0" smtClean="0"/>
              <a:t>No poner límites a la preparación</a:t>
            </a:r>
          </a:p>
          <a:p>
            <a:r>
              <a:rPr lang="es-ES" sz="2800" dirty="0" smtClean="0"/>
              <a:t>Todos los atletas son válidos</a:t>
            </a:r>
          </a:p>
          <a:p>
            <a:pPr>
              <a:buNone/>
            </a:pPr>
            <a:endParaRPr lang="es-ES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ESTRATEGIAS DE MOTIVACIÓN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572164"/>
          </a:xfrm>
        </p:spPr>
        <p:txBody>
          <a:bodyPr>
            <a:normAutofit fontScale="92500" lnSpcReduction="10000"/>
          </a:bodyPr>
          <a:lstStyle/>
          <a:p>
            <a:r>
              <a:rPr lang="es-ES" sz="3200" dirty="0" smtClean="0"/>
              <a:t>Cultivar la autoestima de tus nadadores</a:t>
            </a:r>
          </a:p>
          <a:p>
            <a:r>
              <a:rPr lang="es-ES" sz="3200" dirty="0" smtClean="0"/>
              <a:t>Exigir y ser ejemplo de puntualidad.</a:t>
            </a:r>
          </a:p>
          <a:p>
            <a:r>
              <a:rPr lang="es-ES" sz="3200" dirty="0" smtClean="0"/>
              <a:t>Elogiar el esfuerzo y entrega de los deportistas.</a:t>
            </a:r>
          </a:p>
          <a:p>
            <a:r>
              <a:rPr lang="es-ES" sz="3200" dirty="0" smtClean="0"/>
              <a:t>Mostrar entusiasmo e interés por cada nadador</a:t>
            </a:r>
          </a:p>
          <a:p>
            <a:r>
              <a:rPr lang="es-ES" sz="3200" dirty="0" smtClean="0"/>
              <a:t>Optimización máxima de cada uno</a:t>
            </a:r>
          </a:p>
          <a:p>
            <a:r>
              <a:rPr lang="es-ES" sz="3200" dirty="0" smtClean="0"/>
              <a:t>Corrección de errores técnicos</a:t>
            </a:r>
          </a:p>
          <a:p>
            <a:r>
              <a:rPr lang="es-ES" sz="3200" dirty="0" smtClean="0"/>
              <a:t>Dotar a cada atleta de la posibilidad de entrenar en las mejores condiciones posibles dentro de nuestras limitaciones.</a:t>
            </a:r>
          </a:p>
          <a:p>
            <a:r>
              <a:rPr lang="es-ES" sz="3200" dirty="0" smtClean="0"/>
              <a:t>Preparación de la sesión y organización del espacio</a:t>
            </a:r>
          </a:p>
          <a:p>
            <a:endParaRPr lang="es-ES" sz="2800" dirty="0" smtClean="0"/>
          </a:p>
          <a:p>
            <a:pPr>
              <a:buNone/>
            </a:pPr>
            <a:endParaRPr lang="es-ES" sz="2800" dirty="0" smtClean="0"/>
          </a:p>
          <a:p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785787" y="500042"/>
            <a:ext cx="7929618" cy="5824558"/>
          </a:xfrm>
        </p:spPr>
        <p:txBody>
          <a:bodyPr>
            <a:noAutofit/>
          </a:bodyPr>
          <a:lstStyle/>
          <a:p>
            <a:r>
              <a:rPr lang="es-ES" sz="3200" dirty="0" smtClean="0"/>
              <a:t>Enseñar que los errores forman parte del proceso para mejorar.</a:t>
            </a:r>
          </a:p>
          <a:p>
            <a:r>
              <a:rPr lang="es-ES" sz="3200" dirty="0" smtClean="0"/>
              <a:t>Elección de un líder</a:t>
            </a:r>
          </a:p>
          <a:p>
            <a:r>
              <a:rPr lang="es-ES" sz="3200" dirty="0" smtClean="0"/>
              <a:t>Entrevistas individuales y de grupo</a:t>
            </a:r>
          </a:p>
          <a:p>
            <a:r>
              <a:rPr lang="es-ES" sz="3200" dirty="0" smtClean="0"/>
              <a:t>Animar a los nadadores a luchar por objetivos elevados</a:t>
            </a:r>
          </a:p>
          <a:p>
            <a:r>
              <a:rPr lang="es-ES" sz="3200" dirty="0" smtClean="0"/>
              <a:t>Interés por los estudios</a:t>
            </a:r>
          </a:p>
          <a:p>
            <a:r>
              <a:rPr lang="es-ES" sz="3200" dirty="0" smtClean="0"/>
              <a:t>Análisis individual de competiciones</a:t>
            </a:r>
          </a:p>
          <a:p>
            <a:r>
              <a:rPr lang="es-ES" sz="3200" dirty="0" smtClean="0"/>
              <a:t>Hacer que se enfrenten con sus temores</a:t>
            </a:r>
          </a:p>
          <a:p>
            <a:r>
              <a:rPr lang="es-ES" sz="3200" dirty="0" smtClean="0"/>
              <a:t>Consistencia</a:t>
            </a: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12 Marcador de contenido" descr="Plan-Image.jpg"/>
          <p:cNvPicPr>
            <a:picLocks noGrp="1" noChangeAspect="1"/>
          </p:cNvPicPr>
          <p:nvPr>
            <p:ph idx="4294967295"/>
          </p:nvPr>
        </p:nvPicPr>
        <p:blipFill>
          <a:blip r:embed="rId2"/>
          <a:stretch>
            <a:fillRect/>
          </a:stretch>
        </p:blipFill>
        <p:spPr>
          <a:xfrm>
            <a:off x="500034" y="714356"/>
            <a:ext cx="8286808" cy="592935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85720" y="514352"/>
            <a:ext cx="8643998" cy="55719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OBJETIVOS DE LA PLANIFICACIÓN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idx="2"/>
          </p:nvPr>
        </p:nvSpPr>
        <p:spPr>
          <a:xfrm>
            <a:off x="428596" y="1214422"/>
            <a:ext cx="3214710" cy="5357850"/>
          </a:xfrm>
        </p:spPr>
        <p:txBody>
          <a:bodyPr>
            <a:normAutofit/>
          </a:bodyPr>
          <a:lstStyle/>
          <a:p>
            <a:endParaRPr lang="es-ES" sz="2800" dirty="0" smtClean="0"/>
          </a:p>
          <a:p>
            <a:endParaRPr lang="es-ES" sz="2800" dirty="0" smtClean="0"/>
          </a:p>
          <a:p>
            <a:r>
              <a:rPr lang="es-ES" sz="3200" dirty="0" smtClean="0"/>
              <a:t>ESPECÍFICOS </a:t>
            </a:r>
          </a:p>
          <a:p>
            <a:endParaRPr lang="es-ES" sz="3200" dirty="0" smtClean="0"/>
          </a:p>
          <a:p>
            <a:r>
              <a:rPr lang="es-ES" sz="3200" dirty="0" smtClean="0"/>
              <a:t>LÓGICOS </a:t>
            </a:r>
          </a:p>
          <a:p>
            <a:endParaRPr lang="es-ES" sz="3200" dirty="0" smtClean="0"/>
          </a:p>
          <a:p>
            <a:r>
              <a:rPr lang="es-ES" sz="3200" dirty="0" smtClean="0"/>
              <a:t>REALIZABLES</a:t>
            </a:r>
            <a:endParaRPr lang="es-ES" sz="3200" dirty="0"/>
          </a:p>
        </p:txBody>
      </p:sp>
      <p:pic>
        <p:nvPicPr>
          <p:cNvPr id="7" name="6 Marcador de posición de imagen" descr="11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286116" y="1571612"/>
            <a:ext cx="5500726" cy="457203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357166"/>
            <a:ext cx="9144000" cy="57150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 PLANIFICACIÓN DE LA TEMPORADA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857224" y="1142985"/>
            <a:ext cx="7372376" cy="5181616"/>
          </a:xfrm>
        </p:spPr>
        <p:txBody>
          <a:bodyPr>
            <a:noAutofit/>
          </a:bodyPr>
          <a:lstStyle/>
          <a:p>
            <a:r>
              <a:rPr lang="es-ES" sz="2800" dirty="0" smtClean="0"/>
              <a:t>Trazar un plan de acción flexible</a:t>
            </a:r>
          </a:p>
          <a:p>
            <a:r>
              <a:rPr lang="es-ES" sz="2800" dirty="0" smtClean="0"/>
              <a:t>Elegir las competiciones principales de la temporada.</a:t>
            </a:r>
          </a:p>
          <a:p>
            <a:r>
              <a:rPr lang="es-ES" sz="2800" dirty="0" smtClean="0"/>
              <a:t>Fijación de objetivos individuales y colectivos.</a:t>
            </a:r>
          </a:p>
          <a:p>
            <a:r>
              <a:rPr lang="es-ES" sz="2800" dirty="0" smtClean="0"/>
              <a:t>Elección del modelo de planificación</a:t>
            </a:r>
          </a:p>
          <a:p>
            <a:r>
              <a:rPr lang="es-ES" sz="2800" dirty="0" smtClean="0"/>
              <a:t>Distribución de las competiciones principales y secundarias.</a:t>
            </a:r>
          </a:p>
          <a:p>
            <a:r>
              <a:rPr lang="es-ES" sz="2800" dirty="0" smtClean="0"/>
              <a:t>Búsqueda de la forma en la competición principal.</a:t>
            </a:r>
          </a:p>
          <a:p>
            <a:r>
              <a:rPr lang="es-ES" sz="2800" dirty="0" smtClean="0"/>
              <a:t>Evaluación de la temporada</a:t>
            </a:r>
            <a:endParaRPr lang="es-ES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rtado a 134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-1557296" y="-1"/>
            <a:ext cx="12201526" cy="685800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14282" y="357166"/>
            <a:ext cx="8715436" cy="642942"/>
          </a:xfrm>
        </p:spPr>
        <p:txBody>
          <a:bodyPr vert="horz" lIns="0" tIns="45720" r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/>
          <a:p>
            <a:pPr algn="ctr"/>
            <a:r>
              <a:rPr lang="es-ES" sz="4000" b="1" dirty="0" smtClean="0"/>
              <a:t>MÉTODOS BÁSICOS DE ENTRENAMIENTO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4500594" cy="5429288"/>
          </a:xfrm>
        </p:spPr>
        <p:txBody>
          <a:bodyPr>
            <a:noAutofit/>
          </a:bodyPr>
          <a:lstStyle/>
          <a:p>
            <a:r>
              <a:rPr lang="es-ES" sz="2800" dirty="0" smtClean="0"/>
              <a:t>Motivación.</a:t>
            </a:r>
          </a:p>
          <a:p>
            <a:r>
              <a:rPr lang="es-ES" sz="2800" dirty="0" smtClean="0"/>
              <a:t>Preparación física en seco</a:t>
            </a:r>
          </a:p>
          <a:p>
            <a:r>
              <a:rPr lang="es-ES" sz="2800" dirty="0" smtClean="0"/>
              <a:t>Relevos</a:t>
            </a:r>
          </a:p>
          <a:p>
            <a:r>
              <a:rPr lang="es-ES" sz="2800" dirty="0" smtClean="0"/>
              <a:t>Salidas, virajes y llegadas.</a:t>
            </a:r>
          </a:p>
          <a:p>
            <a:r>
              <a:rPr lang="es-ES" sz="2800" dirty="0" smtClean="0"/>
              <a:t>Entrenamiento  delfín  subacuático</a:t>
            </a:r>
          </a:p>
          <a:p>
            <a:r>
              <a:rPr lang="es-ES" sz="2800" dirty="0" smtClean="0"/>
              <a:t>Velocidad</a:t>
            </a:r>
          </a:p>
          <a:p>
            <a:r>
              <a:rPr lang="es-ES" sz="2800" dirty="0" smtClean="0"/>
              <a:t>Entrenamiento con bañador de poliuretano.</a:t>
            </a:r>
          </a:p>
          <a:p>
            <a:r>
              <a:rPr lang="es-ES" sz="2800" dirty="0" smtClean="0"/>
              <a:t>Afinamiento</a:t>
            </a:r>
          </a:p>
          <a:p>
            <a:r>
              <a:rPr lang="es-ES" sz="2800" dirty="0" smtClean="0"/>
              <a:t>Otros recursos</a:t>
            </a:r>
          </a:p>
        </p:txBody>
      </p:sp>
      <p:pic>
        <p:nvPicPr>
          <p:cNvPr id="5" name="4 Marcador de contenido" descr="50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929190" y="1643049"/>
            <a:ext cx="3857652" cy="37862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16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CAMPEONES</a:t>
            </a:r>
            <a:r>
              <a:rPr lang="es-ES" sz="3800" b="1" dirty="0" smtClean="0"/>
              <a:t> EN CONDICIONES DIFÍCILES</a:t>
            </a:r>
            <a:endParaRPr lang="es-ES" sz="3800" b="1" dirty="0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857224" y="2000240"/>
            <a:ext cx="4040188" cy="65935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es-ES" sz="1200" dirty="0" smtClean="0"/>
              <a:t>DAGNY KNUTSON</a:t>
            </a:r>
            <a:endParaRPr lang="es-ES" sz="1200" dirty="0"/>
          </a:p>
        </p:txBody>
      </p:sp>
      <p:sp>
        <p:nvSpPr>
          <p:cNvPr id="14" name="13 Marcador de texto"/>
          <p:cNvSpPr>
            <a:spLocks noGrp="1"/>
          </p:cNvSpPr>
          <p:nvPr>
            <p:ph type="body" sz="half" idx="3"/>
          </p:nvPr>
        </p:nvSpPr>
        <p:spPr>
          <a:xfrm>
            <a:off x="5388009" y="1071547"/>
            <a:ext cx="4041775" cy="21431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es-ES" sz="1200" dirty="0" smtClean="0"/>
              <a:t>HÉCTOR MONTEAGUDO</a:t>
            </a:r>
            <a:endParaRPr lang="es-ES" sz="1200" dirty="0"/>
          </a:p>
        </p:txBody>
      </p:sp>
      <p:pic>
        <p:nvPicPr>
          <p:cNvPr id="10" name="9 Marcador de contenido" descr="6.jpg"/>
          <p:cNvPicPr>
            <a:picLocks noGrp="1" noChangeAspect="1"/>
          </p:cNvPicPr>
          <p:nvPr>
            <p:ph sz="quarter" idx="4"/>
          </p:nvPr>
        </p:nvPicPr>
        <p:blipFill>
          <a:blip r:embed="rId2"/>
          <a:stretch>
            <a:fillRect/>
          </a:stretch>
        </p:blipFill>
        <p:spPr>
          <a:xfrm>
            <a:off x="5786446" y="1285860"/>
            <a:ext cx="3071834" cy="5500726"/>
          </a:xfrm>
        </p:spPr>
      </p:pic>
      <p:pic>
        <p:nvPicPr>
          <p:cNvPr id="2050" name="Picture 2" descr="C:\Documents and Settings\Usuario\Escritorio\TB1_240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1123" y="2428868"/>
            <a:ext cx="5348298" cy="35655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571504"/>
          </a:xfrm>
        </p:spPr>
        <p:txBody>
          <a:bodyPr vert="horz" lIns="0" tIns="45720" rIns="0" bIns="0" anchor="b">
            <a:noAutofit/>
          </a:bodyPr>
          <a:lstStyle/>
          <a:p>
            <a:pPr algn="ctr"/>
            <a:r>
              <a:rPr lang="es-ES" sz="4000" b="1" dirty="0" smtClean="0"/>
              <a:t>PREPARACIÓN FÍSICA EN SECO</a:t>
            </a:r>
            <a:endParaRPr lang="es-ES" sz="4000" b="1" dirty="0"/>
          </a:p>
        </p:txBody>
      </p:sp>
      <p:pic>
        <p:nvPicPr>
          <p:cNvPr id="3075" name="Picture 3" descr="C:\Documents and Settings\Usuario\Escritorio\abuela-gimnast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2" y="1000108"/>
            <a:ext cx="9144032" cy="609906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12 Marcador de contenido"/>
          <p:cNvSpPr txBox="1">
            <a:spLocks/>
          </p:cNvSpPr>
          <p:nvPr/>
        </p:nvSpPr>
        <p:spPr>
          <a:xfrm>
            <a:off x="357158" y="1071546"/>
            <a:ext cx="4643470" cy="5283379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Medios e instalaciones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Edad y nivel de los nadadores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Individual y colectivo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Circuitos generales y mixtos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Gomas, Flexibilidad y carrera continua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Balón Medicinal 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Pesas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Char char=""/>
              <a:tabLst/>
              <a:defRPr/>
            </a:pPr>
            <a:r>
              <a:rPr kumimoji="0" lang="es-E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Otros</a:t>
            </a:r>
          </a:p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endParaRPr kumimoji="0" lang="es-E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099" name="Picture 3" descr="C:\Documents and Settings\Usuario\Escritorio\1492737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14810" y="2000240"/>
            <a:ext cx="4688850" cy="29305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0" y="-214338"/>
            <a:ext cx="9144000" cy="1071571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dirty="0" smtClean="0"/>
              <a:t>FACTORES QUE INFLUYEN EN LOS RELEVOS</a:t>
            </a:r>
            <a:endParaRPr lang="es-ES" sz="4000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sz="half" idx="2"/>
          </p:nvPr>
        </p:nvSpPr>
        <p:spPr>
          <a:xfrm>
            <a:off x="214282" y="1785926"/>
            <a:ext cx="2605118" cy="3929090"/>
          </a:xfrm>
        </p:spPr>
        <p:txBody>
          <a:bodyPr>
            <a:normAutofit/>
          </a:bodyPr>
          <a:lstStyle/>
          <a:p>
            <a:endParaRPr lang="es-ES" dirty="0" smtClean="0"/>
          </a:p>
          <a:p>
            <a:r>
              <a:rPr lang="es-ES" sz="2200" dirty="0" smtClean="0"/>
              <a:t>TRANSICIONES</a:t>
            </a:r>
          </a:p>
          <a:p>
            <a:endParaRPr lang="es-ES" sz="2200" dirty="0" smtClean="0"/>
          </a:p>
          <a:p>
            <a:r>
              <a:rPr lang="es-ES" sz="2200" dirty="0" smtClean="0"/>
              <a:t>ELECCIÓN DE LOS COMPONENTES</a:t>
            </a:r>
          </a:p>
          <a:p>
            <a:endParaRPr lang="es-ES" sz="2200" dirty="0" smtClean="0"/>
          </a:p>
          <a:p>
            <a:r>
              <a:rPr lang="es-ES" sz="2200" dirty="0" smtClean="0"/>
              <a:t>ORDEN DEL RELEVO</a:t>
            </a:r>
            <a:endParaRPr lang="es-ES" sz="2200" dirty="0"/>
          </a:p>
        </p:txBody>
      </p:sp>
      <p:pic>
        <p:nvPicPr>
          <p:cNvPr id="7" name="6 Marcador de posición de imagen" descr="1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21628" b="21628"/>
          <a:stretch>
            <a:fillRect/>
          </a:stretch>
        </p:blipFill>
        <p:spPr>
          <a:xfrm rot="420000">
            <a:off x="3518113" y="1230618"/>
            <a:ext cx="4617720" cy="39319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14290"/>
            <a:ext cx="7743852" cy="64294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BATIDO DELFÍN SUBACUÁTICO</a:t>
            </a:r>
            <a:endParaRPr lang="es-ES" sz="4000" b="1" dirty="0"/>
          </a:p>
        </p:txBody>
      </p:sp>
      <p:sp>
        <p:nvSpPr>
          <p:cNvPr id="4" name="3 Marcador de contenido"/>
          <p:cNvSpPr>
            <a:spLocks noGrp="1"/>
          </p:cNvSpPr>
          <p:nvPr>
            <p:ph type="body" idx="2"/>
          </p:nvPr>
        </p:nvSpPr>
        <p:spPr>
          <a:xfrm>
            <a:off x="285720" y="1142984"/>
            <a:ext cx="3143280" cy="5105416"/>
          </a:xfrm>
        </p:spPr>
        <p:txBody>
          <a:bodyPr>
            <a:normAutofit/>
          </a:bodyPr>
          <a:lstStyle/>
          <a:p>
            <a:pPr algn="ctr"/>
            <a:r>
              <a:rPr lang="es-ES" sz="2800" dirty="0" smtClean="0"/>
              <a:t>¿</a:t>
            </a:r>
            <a:r>
              <a:rPr lang="es-ES" sz="3200" dirty="0" smtClean="0"/>
              <a:t>Lo Enseñamos?</a:t>
            </a:r>
          </a:p>
          <a:p>
            <a:pPr algn="ctr"/>
            <a:r>
              <a:rPr lang="es-ES" sz="3200" dirty="0" smtClean="0"/>
              <a:t>¿Lo entrenamos?</a:t>
            </a:r>
          </a:p>
          <a:p>
            <a:pPr algn="ctr"/>
            <a:r>
              <a:rPr lang="es-ES" sz="3200" dirty="0" smtClean="0"/>
              <a:t>¿Conocemos sus beneficios?</a:t>
            </a:r>
          </a:p>
          <a:p>
            <a:pPr algn="ctr"/>
            <a:r>
              <a:rPr lang="es-ES" sz="3200" dirty="0" smtClean="0"/>
              <a:t>Metodología</a:t>
            </a:r>
          </a:p>
          <a:p>
            <a:pPr algn="ctr"/>
            <a:r>
              <a:rPr lang="es-ES" sz="3200" dirty="0" smtClean="0"/>
              <a:t>Ejercicios </a:t>
            </a:r>
          </a:p>
          <a:p>
            <a:pPr algn="ctr"/>
            <a:r>
              <a:rPr lang="es-ES" sz="3200" dirty="0" smtClean="0"/>
              <a:t>Edad</a:t>
            </a:r>
            <a:endParaRPr lang="es-ES" sz="3200" dirty="0"/>
          </a:p>
        </p:txBody>
      </p:sp>
      <p:pic>
        <p:nvPicPr>
          <p:cNvPr id="9" name="8 Marcador de contenido" descr="Streamline Phelps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714744" y="1285860"/>
            <a:ext cx="5214974" cy="43665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0" y="268288"/>
            <a:ext cx="8229600" cy="731837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CARACTERÍSTICAS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571472" y="1071546"/>
            <a:ext cx="7658128" cy="5383229"/>
          </a:xfrm>
        </p:spPr>
        <p:txBody>
          <a:bodyPr>
            <a:normAutofit lnSpcReduction="10000"/>
          </a:bodyPr>
          <a:lstStyle/>
          <a:p>
            <a:r>
              <a:rPr lang="es-ES" sz="2800" dirty="0" smtClean="0"/>
              <a:t>Desplazarse con la menor resistencia</a:t>
            </a:r>
          </a:p>
          <a:p>
            <a:r>
              <a:rPr lang="es-ES" sz="2800" dirty="0" smtClean="0"/>
              <a:t>Posición hidrodinámica correcta</a:t>
            </a:r>
          </a:p>
          <a:p>
            <a:r>
              <a:rPr lang="es-ES" sz="2800" dirty="0" smtClean="0"/>
              <a:t>Contribución del 60% en pruebas de 100 espalda</a:t>
            </a:r>
          </a:p>
          <a:p>
            <a:r>
              <a:rPr lang="es-ES" sz="2800" dirty="0" smtClean="0"/>
              <a:t>Utilización en mariposa, espalda y libre</a:t>
            </a:r>
          </a:p>
          <a:p>
            <a:r>
              <a:rPr lang="es-ES" sz="2800" dirty="0" smtClean="0"/>
              <a:t>Gran demanda de piernas que requieren gran aportación de oxígeno</a:t>
            </a:r>
          </a:p>
          <a:p>
            <a:r>
              <a:rPr lang="es-ES" sz="2800" dirty="0" smtClean="0"/>
              <a:t>Entrenar distancias de 15 metros y superiores</a:t>
            </a:r>
          </a:p>
          <a:p>
            <a:r>
              <a:rPr lang="es-ES" sz="2800" dirty="0" smtClean="0"/>
              <a:t>Conocer y entrenar el número de batidos para alcanzar los 15 metros</a:t>
            </a:r>
          </a:p>
          <a:p>
            <a:r>
              <a:rPr lang="es-ES" sz="2800" dirty="0" smtClean="0"/>
              <a:t>Uso de aletas en entrenamiento</a:t>
            </a:r>
          </a:p>
          <a:p>
            <a:r>
              <a:rPr lang="es-ES" sz="2800" dirty="0" smtClean="0"/>
              <a:t>Gomas </a:t>
            </a:r>
          </a:p>
          <a:p>
            <a:endParaRPr lang="es-ES" sz="2400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7154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 EJERCICIOS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14348" y="1285860"/>
            <a:ext cx="7972452" cy="5038740"/>
          </a:xfrm>
        </p:spPr>
        <p:txBody>
          <a:bodyPr>
            <a:normAutofit lnSpcReduction="10000"/>
          </a:bodyPr>
          <a:lstStyle/>
          <a:p>
            <a:r>
              <a:rPr lang="es-ES" sz="3200" dirty="0" smtClean="0"/>
              <a:t>25% del trabajo de piernas</a:t>
            </a:r>
          </a:p>
          <a:p>
            <a:r>
              <a:rPr lang="es-ES" sz="3200" dirty="0" smtClean="0"/>
              <a:t>60% en pruebas de 100 en piscina corta</a:t>
            </a:r>
          </a:p>
          <a:p>
            <a:r>
              <a:rPr lang="es-ES" sz="3200" dirty="0" smtClean="0"/>
              <a:t>Batido vertical de delfín</a:t>
            </a:r>
          </a:p>
          <a:p>
            <a:r>
              <a:rPr lang="es-ES" sz="3200" dirty="0" smtClean="0"/>
              <a:t>Batido vertical con impulso en el fondo de la piscina</a:t>
            </a:r>
          </a:p>
          <a:p>
            <a:r>
              <a:rPr lang="es-ES" sz="3200" dirty="0" smtClean="0"/>
              <a:t>Batido lateral y dorsal</a:t>
            </a:r>
          </a:p>
          <a:p>
            <a:r>
              <a:rPr lang="es-ES" sz="3200" dirty="0" smtClean="0"/>
              <a:t>Batido de delfín con aletas</a:t>
            </a:r>
          </a:p>
          <a:p>
            <a:r>
              <a:rPr lang="es-ES" sz="3200" dirty="0" smtClean="0"/>
              <a:t>Patada delfín de espalda</a:t>
            </a:r>
          </a:p>
          <a:p>
            <a:r>
              <a:rPr lang="es-ES" sz="3200" dirty="0" smtClean="0"/>
              <a:t>Patada 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000108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VELOCIDAD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071546"/>
            <a:ext cx="8229600" cy="5253054"/>
          </a:xfrm>
        </p:spPr>
        <p:txBody>
          <a:bodyPr/>
          <a:lstStyle/>
          <a:p>
            <a:r>
              <a:rPr lang="es-ES" dirty="0" smtClean="0"/>
              <a:t>Volumen bajo de entrenamiento</a:t>
            </a:r>
          </a:p>
          <a:p>
            <a:r>
              <a:rPr lang="es-ES" dirty="0" smtClean="0"/>
              <a:t>Al principio de las sesión, previo calentamiento</a:t>
            </a:r>
          </a:p>
          <a:p>
            <a:r>
              <a:rPr lang="es-ES" dirty="0" smtClean="0"/>
              <a:t>Efecto motivador</a:t>
            </a:r>
          </a:p>
          <a:p>
            <a:r>
              <a:rPr lang="es-ES" dirty="0" smtClean="0"/>
              <a:t>Descansos largos que permitan la recuperación</a:t>
            </a:r>
          </a:p>
          <a:p>
            <a:r>
              <a:rPr lang="es-ES" dirty="0" smtClean="0"/>
              <a:t>Combinar con trabajo en seco en forma de circuitos</a:t>
            </a:r>
          </a:p>
          <a:p>
            <a:r>
              <a:rPr lang="es-ES" dirty="0" smtClean="0"/>
              <a:t>Sprints  con y sin material auxiliar (Gomas, aletas, palas, paracaidas)</a:t>
            </a:r>
          </a:p>
          <a:p>
            <a:r>
              <a:rPr lang="es-ES" dirty="0" smtClean="0"/>
              <a:t>En forma de relevos</a:t>
            </a:r>
          </a:p>
          <a:p>
            <a:r>
              <a:rPr lang="es-ES" dirty="0" smtClean="0"/>
              <a:t>Mejora el ambiente de equipo</a:t>
            </a:r>
          </a:p>
          <a:p>
            <a:r>
              <a:rPr lang="es-ES" dirty="0" smtClean="0"/>
              <a:t>Mejor disposición al trabajo de los nadadores</a:t>
            </a:r>
            <a:endParaRPr lang="es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571504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AFINAMIENTO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214282" y="1071546"/>
            <a:ext cx="5000660" cy="5283379"/>
          </a:xfrm>
        </p:spPr>
        <p:txBody>
          <a:bodyPr>
            <a:noAutofit/>
          </a:bodyPr>
          <a:lstStyle/>
          <a:p>
            <a:r>
              <a:rPr lang="es-ES" sz="2400" dirty="0" smtClean="0"/>
              <a:t>Individualizado</a:t>
            </a:r>
          </a:p>
          <a:p>
            <a:r>
              <a:rPr lang="es-ES" sz="2400" dirty="0" smtClean="0"/>
              <a:t>Definir  especialidad e la prueba</a:t>
            </a:r>
          </a:p>
          <a:p>
            <a:r>
              <a:rPr lang="es-ES" sz="2400" dirty="0" smtClean="0"/>
              <a:t>Nivel, edad y estado de forma</a:t>
            </a:r>
          </a:p>
          <a:p>
            <a:r>
              <a:rPr lang="es-ES" sz="2400" dirty="0" smtClean="0"/>
              <a:t>Obligaciones académicas</a:t>
            </a:r>
          </a:p>
          <a:p>
            <a:r>
              <a:rPr lang="es-ES" sz="2400" dirty="0" smtClean="0"/>
              <a:t>Estrategias de la prueba a nadar</a:t>
            </a:r>
          </a:p>
          <a:p>
            <a:r>
              <a:rPr lang="es-ES" sz="2400" dirty="0" smtClean="0"/>
              <a:t>Recuperación ,Alimentación, descanso</a:t>
            </a:r>
          </a:p>
          <a:p>
            <a:r>
              <a:rPr lang="es-ES" sz="2400" dirty="0" smtClean="0"/>
              <a:t>Reducción del trabajo en tierra</a:t>
            </a:r>
          </a:p>
          <a:p>
            <a:r>
              <a:rPr lang="es-ES" sz="2400" dirty="0" smtClean="0"/>
              <a:t>Disminuir volumen y mantener intensidad y frecuencia</a:t>
            </a:r>
          </a:p>
          <a:p>
            <a:r>
              <a:rPr lang="es-ES" sz="2400" dirty="0" smtClean="0"/>
              <a:t>Creer </a:t>
            </a:r>
          </a:p>
        </p:txBody>
      </p:sp>
      <p:pic>
        <p:nvPicPr>
          <p:cNvPr id="7" name="6 Marcador de contenido" descr="15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5188815" y="1285859"/>
            <a:ext cx="3740903" cy="478634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2" y="428604"/>
            <a:ext cx="8186767" cy="785818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SENSACIONES</a:t>
            </a:r>
            <a:endParaRPr lang="es-ES" sz="4000" b="1" dirty="0"/>
          </a:p>
        </p:txBody>
      </p:sp>
      <p:sp>
        <p:nvSpPr>
          <p:cNvPr id="6" name="5 Marcador de contenido"/>
          <p:cNvSpPr>
            <a:spLocks noGrp="1"/>
          </p:cNvSpPr>
          <p:nvPr>
            <p:ph idx="1"/>
          </p:nvPr>
        </p:nvSpPr>
        <p:spPr>
          <a:xfrm>
            <a:off x="928662" y="1214422"/>
            <a:ext cx="7758138" cy="5143535"/>
          </a:xfrm>
        </p:spPr>
        <p:txBody>
          <a:bodyPr>
            <a:noAutofit/>
          </a:bodyPr>
          <a:lstStyle/>
          <a:p>
            <a:r>
              <a:rPr lang="es-ES" sz="3200" dirty="0" smtClean="0"/>
              <a:t>Emoción</a:t>
            </a:r>
          </a:p>
          <a:p>
            <a:r>
              <a:rPr lang="es-ES" sz="3200" dirty="0" smtClean="0"/>
              <a:t>Entrega</a:t>
            </a:r>
          </a:p>
          <a:p>
            <a:r>
              <a:rPr lang="es-ES" sz="3200" dirty="0" smtClean="0"/>
              <a:t>Orgullo Nacional</a:t>
            </a:r>
          </a:p>
          <a:p>
            <a:r>
              <a:rPr lang="es-ES" sz="3200" dirty="0" smtClean="0"/>
              <a:t>Esfuerzo</a:t>
            </a:r>
          </a:p>
          <a:p>
            <a:r>
              <a:rPr lang="es-ES" sz="3200" dirty="0" smtClean="0"/>
              <a:t>Júbilo</a:t>
            </a:r>
          </a:p>
          <a:p>
            <a:r>
              <a:rPr lang="es-ES" sz="3200" dirty="0" smtClean="0"/>
              <a:t>Competitividad</a:t>
            </a:r>
          </a:p>
          <a:p>
            <a:r>
              <a:rPr lang="es-ES" sz="3200" dirty="0" smtClean="0"/>
              <a:t>Compañerismo</a:t>
            </a:r>
          </a:p>
          <a:p>
            <a:r>
              <a:rPr lang="es-ES" sz="3200" dirty="0" smtClean="0"/>
              <a:t>Pasión</a:t>
            </a:r>
          </a:p>
          <a:p>
            <a:pPr>
              <a:buNone/>
            </a:pPr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10 Título"/>
          <p:cNvSpPr>
            <a:spLocks noGrp="1"/>
          </p:cNvSpPr>
          <p:nvPr>
            <p:ph type="title"/>
          </p:nvPr>
        </p:nvSpPr>
        <p:spPr>
          <a:xfrm>
            <a:off x="-214346" y="1000108"/>
            <a:ext cx="9644130" cy="57150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ENTRENAR CON BAÑADOR </a:t>
            </a:r>
            <a:br>
              <a:rPr lang="es-ES" sz="4000" b="1" dirty="0" smtClean="0"/>
            </a:br>
            <a:r>
              <a:rPr lang="es-ES" sz="4000" b="1" dirty="0" smtClean="0"/>
              <a:t>DE POLIURETANO</a:t>
            </a:r>
            <a:endParaRPr lang="es-ES" sz="4000" b="1" dirty="0"/>
          </a:p>
        </p:txBody>
      </p:sp>
      <p:pic>
        <p:nvPicPr>
          <p:cNvPr id="13" name="12 Marcador de contenido" descr="banadores_tecnologico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71472" y="1500174"/>
            <a:ext cx="8072494" cy="521497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Marcador de contenido"/>
          <p:cNvSpPr>
            <a:spLocks noGrp="1"/>
          </p:cNvSpPr>
          <p:nvPr>
            <p:ph idx="4294967295"/>
          </p:nvPr>
        </p:nvSpPr>
        <p:spPr>
          <a:xfrm>
            <a:off x="857224" y="1357318"/>
            <a:ext cx="7715304" cy="5286392"/>
          </a:xfrm>
        </p:spPr>
        <p:txBody>
          <a:bodyPr>
            <a:normAutofit fontScale="92500"/>
          </a:bodyPr>
          <a:lstStyle/>
          <a:p>
            <a:r>
              <a:rPr lang="es-ES" sz="3600" dirty="0" smtClean="0"/>
              <a:t>Posibilidad de nadar más rápido con menor esfuerzo</a:t>
            </a:r>
          </a:p>
          <a:p>
            <a:r>
              <a:rPr lang="es-ES" sz="3600" dirty="0" smtClean="0"/>
              <a:t>Mayor flotabilidad y menor resistencia</a:t>
            </a:r>
          </a:p>
          <a:p>
            <a:r>
              <a:rPr lang="es-ES" sz="3600" dirty="0" smtClean="0"/>
              <a:t>Permiten realizar más repeticiones a velocidades elevadas o de competición</a:t>
            </a:r>
          </a:p>
          <a:p>
            <a:r>
              <a:rPr lang="es-ES" sz="3600" dirty="0" smtClean="0"/>
              <a:t>Mejora nuestra recuperación con un menor gasto energético.</a:t>
            </a:r>
          </a:p>
          <a:p>
            <a:r>
              <a:rPr lang="es-ES" sz="3600" dirty="0" smtClean="0"/>
              <a:t>Potencia y estimula la progresión del trabajo básico de velocidad.</a:t>
            </a:r>
          </a:p>
          <a:p>
            <a:endParaRPr lang="es-ES" sz="3600" dirty="0" smtClean="0"/>
          </a:p>
          <a:p>
            <a:pPr>
              <a:buNone/>
            </a:pPr>
            <a:endParaRPr lang="es-ES" dirty="0"/>
          </a:p>
        </p:txBody>
      </p:sp>
      <p:sp>
        <p:nvSpPr>
          <p:cNvPr id="3" name="1 Título"/>
          <p:cNvSpPr txBox="1">
            <a:spLocks/>
          </p:cNvSpPr>
          <p:nvPr/>
        </p:nvSpPr>
        <p:spPr>
          <a:xfrm>
            <a:off x="0" y="571480"/>
            <a:ext cx="7658100" cy="571500"/>
          </a:xfrm>
          <a:prstGeom prst="rect">
            <a:avLst/>
          </a:prstGeom>
        </p:spPr>
        <p:txBody>
          <a:bodyPr vert="horz" lIns="0" rIns="0" bIns="0" anchor="b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     </a:t>
            </a:r>
            <a:r>
              <a:rPr lang="es-ES" sz="4000" b="1" dirty="0" smtClean="0">
                <a:solidFill>
                  <a:schemeClr val="tx2"/>
                </a:solidFill>
                <a:latin typeface="+mj-lt"/>
                <a:ea typeface="+mj-ea"/>
                <a:cs typeface="+mj-cs"/>
              </a:rPr>
              <a:t>VENTAJAS</a:t>
            </a:r>
            <a:endParaRPr kumimoji="0" lang="es-ES" sz="4000" b="1" i="0" u="none" strike="noStrike" kern="120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1000100" y="714375"/>
            <a:ext cx="7500990" cy="5610225"/>
          </a:xfrm>
        </p:spPr>
        <p:txBody>
          <a:bodyPr>
            <a:normAutofit/>
          </a:bodyPr>
          <a:lstStyle/>
          <a:p>
            <a:r>
              <a:rPr lang="es-ES" sz="3200" dirty="0" smtClean="0"/>
              <a:t>Posibilita nadar distancias superiores a 25-30 metros de las gomas de asistida</a:t>
            </a:r>
          </a:p>
          <a:p>
            <a:r>
              <a:rPr lang="es-ES" sz="3200" dirty="0" smtClean="0"/>
              <a:t>Perfeccionamiento de las salidas y deslizamientos</a:t>
            </a:r>
          </a:p>
          <a:p>
            <a:r>
              <a:rPr lang="es-ES" sz="3200" dirty="0" smtClean="0"/>
              <a:t>Rentabilizar de alguna manera el alto costo del producto</a:t>
            </a:r>
          </a:p>
          <a:p>
            <a:r>
              <a:rPr lang="es-ES" sz="3200" dirty="0" smtClean="0"/>
              <a:t>Se consigue una posición más hidrodinámica en el agua</a:t>
            </a:r>
          </a:p>
          <a:p>
            <a:r>
              <a:rPr lang="es-ES" sz="3200" dirty="0" smtClean="0"/>
              <a:t>Efecto altamente motivador</a:t>
            </a:r>
          </a:p>
          <a:p>
            <a:endParaRPr lang="es-ES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 idx="4294967295"/>
          </p:nvPr>
        </p:nvSpPr>
        <p:spPr>
          <a:xfrm>
            <a:off x="0" y="785813"/>
            <a:ext cx="7658100" cy="571500"/>
          </a:xfrm>
        </p:spPr>
        <p:txBody>
          <a:bodyPr>
            <a:noAutofit/>
          </a:bodyPr>
          <a:lstStyle/>
          <a:p>
            <a:pPr algn="ctr"/>
            <a:r>
              <a:rPr lang="es-ES" sz="4000" dirty="0" smtClean="0"/>
              <a:t>          </a:t>
            </a:r>
            <a:r>
              <a:rPr lang="es-ES" sz="4000" b="1" dirty="0" smtClean="0"/>
              <a:t>INCONVENIENTES</a:t>
            </a:r>
            <a:endParaRPr lang="es-ES" sz="4000" b="1" dirty="0"/>
          </a:p>
        </p:txBody>
      </p:sp>
      <p:sp>
        <p:nvSpPr>
          <p:cNvPr id="4" name="3 Marcador de contenido"/>
          <p:cNvSpPr>
            <a:spLocks noGrp="1"/>
          </p:cNvSpPr>
          <p:nvPr>
            <p:ph idx="4294967295"/>
          </p:nvPr>
        </p:nvSpPr>
        <p:spPr>
          <a:xfrm>
            <a:off x="500034" y="1357298"/>
            <a:ext cx="8072494" cy="4786346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es-ES" dirty="0" smtClean="0"/>
          </a:p>
          <a:p>
            <a:pPr algn="just"/>
            <a:r>
              <a:rPr lang="es-ES" dirty="0" smtClean="0"/>
              <a:t>Tardan en ponerse el bañador entre 30-45’ con lo que tienen que ir a la piscina con la suficiente antelación.</a:t>
            </a:r>
          </a:p>
          <a:p>
            <a:pPr algn="just"/>
            <a:endParaRPr lang="es-ES" dirty="0" smtClean="0"/>
          </a:p>
          <a:p>
            <a:pPr algn="just"/>
            <a:r>
              <a:rPr lang="es-ES" dirty="0" smtClean="0"/>
              <a:t>En mi opinión las sesiones serán más efectivas si son   cortas e intensas. Calentamiento, parte principal y vuelta la calma</a:t>
            </a:r>
          </a:p>
          <a:p>
            <a:pPr algn="just">
              <a:buNone/>
            </a:pPr>
            <a:endParaRPr lang="es-ES" dirty="0" smtClean="0"/>
          </a:p>
          <a:p>
            <a:pPr algn="just"/>
            <a:r>
              <a:rPr lang="es-ES" dirty="0" smtClean="0"/>
              <a:t> Si la sesión se alarga demasiado algunos nadadores, especialmente los más mayores y musculados se pueden sentir agobiados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85725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EJEMPLO DE HÉCTOR MONTEAGUDO 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181616"/>
          </a:xfrm>
        </p:spPr>
        <p:txBody>
          <a:bodyPr>
            <a:normAutofit/>
          </a:bodyPr>
          <a:lstStyle/>
          <a:p>
            <a:r>
              <a:rPr lang="es-ES" sz="2800" dirty="0" smtClean="0"/>
              <a:t>Record Nacional absoluto de 50 braza</a:t>
            </a:r>
          </a:p>
          <a:p>
            <a:r>
              <a:rPr lang="es-ES" sz="2800" dirty="0" smtClean="0"/>
              <a:t>0.26.7(25);  0.27.78 (50) poliuretano. 0.28.01 Textil</a:t>
            </a:r>
          </a:p>
          <a:p>
            <a:r>
              <a:rPr lang="es-ES" sz="2800" dirty="0" smtClean="0"/>
              <a:t>Objetivos: Motivación, Velocidad y deslizamientos</a:t>
            </a:r>
          </a:p>
          <a:p>
            <a:r>
              <a:rPr lang="es-ES" sz="2800" dirty="0" smtClean="0"/>
              <a:t>Combinado con gomas para asistida</a:t>
            </a:r>
          </a:p>
          <a:p>
            <a:r>
              <a:rPr lang="es-ES" sz="2800" dirty="0" smtClean="0"/>
              <a:t>Bloques cortos y específicos con Jacked, LZR</a:t>
            </a:r>
          </a:p>
          <a:p>
            <a:r>
              <a:rPr lang="es-ES" sz="2800" dirty="0" smtClean="0"/>
              <a:t>Preparación principal</a:t>
            </a:r>
          </a:p>
          <a:p>
            <a:r>
              <a:rPr lang="es-ES" sz="2800" dirty="0" smtClean="0"/>
              <a:t>Sesiones breves, previo calentamiento</a:t>
            </a:r>
          </a:p>
          <a:p>
            <a:r>
              <a:rPr lang="es-ES" sz="2800" dirty="0" smtClean="0"/>
              <a:t>Sensaciones de agobio y en ocasiones de pérdida de estilo</a:t>
            </a:r>
          </a:p>
          <a:p>
            <a:r>
              <a:rPr lang="es-ES" sz="2800" dirty="0" smtClean="0"/>
              <a:t>Acompañadas de trabajo técnico y con textil</a:t>
            </a:r>
          </a:p>
          <a:p>
            <a:endParaRPr lang="es-ES" dirty="0" smtClean="0"/>
          </a:p>
          <a:p>
            <a:endParaRPr lang="es-ES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1438" y="571480"/>
            <a:ext cx="9001156" cy="58177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EJEMPLO DE SESIÓN DE ENTRENAMIENTO</a:t>
            </a:r>
            <a:endParaRPr lang="es-ES" sz="4000" b="1" dirty="0"/>
          </a:p>
        </p:txBody>
      </p:sp>
      <p:sp>
        <p:nvSpPr>
          <p:cNvPr id="4" name="3 Marcador de texto"/>
          <p:cNvSpPr>
            <a:spLocks noGrp="1"/>
          </p:cNvSpPr>
          <p:nvPr>
            <p:ph sz="half" idx="1"/>
          </p:nvPr>
        </p:nvSpPr>
        <p:spPr>
          <a:xfrm>
            <a:off x="457200" y="1857365"/>
            <a:ext cx="4329114" cy="4497560"/>
          </a:xfrm>
        </p:spPr>
        <p:txBody>
          <a:bodyPr>
            <a:normAutofit fontScale="92500"/>
          </a:bodyPr>
          <a:lstStyle/>
          <a:p>
            <a:r>
              <a:rPr lang="es-ES" dirty="0" smtClean="0"/>
              <a:t>800 nado variado a su gusto</a:t>
            </a:r>
          </a:p>
          <a:p>
            <a:r>
              <a:rPr lang="es-ES" dirty="0" smtClean="0"/>
              <a:t>1x25 braza:   11.89</a:t>
            </a:r>
          </a:p>
          <a:p>
            <a:r>
              <a:rPr lang="es-ES" dirty="0" smtClean="0"/>
              <a:t>1x50 braza:   26.89</a:t>
            </a:r>
          </a:p>
          <a:p>
            <a:r>
              <a:rPr lang="es-ES" dirty="0" smtClean="0"/>
              <a:t>1x75 braza:   42. 64</a:t>
            </a:r>
          </a:p>
          <a:p>
            <a:r>
              <a:rPr lang="es-ES" dirty="0" smtClean="0"/>
              <a:t>8-10’ descanso activo</a:t>
            </a:r>
          </a:p>
          <a:p>
            <a:r>
              <a:rPr lang="es-ES" dirty="0" smtClean="0"/>
              <a:t>Todo con poliuretano</a:t>
            </a:r>
          </a:p>
          <a:p>
            <a:r>
              <a:rPr lang="es-ES" dirty="0" smtClean="0"/>
              <a:t>Nado suave con bañador textil </a:t>
            </a:r>
          </a:p>
          <a:p>
            <a:r>
              <a:rPr lang="es-ES" dirty="0" smtClean="0"/>
              <a:t>   2x25/4-5’: 12,30; 12.32</a:t>
            </a:r>
          </a:p>
          <a:p>
            <a:r>
              <a:rPr lang="es-ES" dirty="0" smtClean="0"/>
              <a:t>   12X50/15” fácil </a:t>
            </a:r>
          </a:p>
          <a:p>
            <a:endParaRPr lang="es-ES" dirty="0"/>
          </a:p>
        </p:txBody>
      </p:sp>
      <p:pic>
        <p:nvPicPr>
          <p:cNvPr id="5123" name="Picture 3" descr="C:\Documents and Settings\Usuario\Escritorio\U11901_01_1200_1200_Cronometro-mecanico-de-adicio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86344" y="1785926"/>
            <a:ext cx="4343374" cy="4343374"/>
          </a:xfrm>
          <a:prstGeom prst="rect">
            <a:avLst/>
          </a:prstGeom>
          <a:noFill/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5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CONCLUSIONES</a:t>
            </a:r>
            <a:endParaRPr lang="es-ES" sz="4000" b="1" dirty="0"/>
          </a:p>
        </p:txBody>
      </p:sp>
      <p:sp>
        <p:nvSpPr>
          <p:cNvPr id="7" name="6 Marcador de contenido"/>
          <p:cNvSpPr>
            <a:spLocks noGrp="1"/>
          </p:cNvSpPr>
          <p:nvPr>
            <p:ph idx="1"/>
          </p:nvPr>
        </p:nvSpPr>
        <p:spPr>
          <a:xfrm>
            <a:off x="457200" y="1357298"/>
            <a:ext cx="8229600" cy="4967302"/>
          </a:xfrm>
        </p:spPr>
        <p:txBody>
          <a:bodyPr>
            <a:normAutofit/>
          </a:bodyPr>
          <a:lstStyle/>
          <a:p>
            <a:pPr algn="just"/>
            <a:r>
              <a:rPr lang="es-ES" dirty="0" smtClean="0"/>
              <a:t>Lo principal son las sensaciones del nadador, si disfruta o no con esta forma de ejercitarse, si cree en ello y considera que le va a ayudar en sus propósitos para potenciar su rendimiento y de paso nos permite probar nuevas fórmulas para dotarles de los mejores medios y oportunidades para alcanzar sus metas. Personalmente creo que puede ser de gran utilidad para algunos nadadores, en edades adultas y en determinados momentos, no solo para mejorar la velocidad si no como recurso para afianzar su confianza y para incentivar y espolear periodos de estancamiento.</a:t>
            </a:r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0" y="571480"/>
            <a:ext cx="9144000" cy="714380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PREPARACIÓN DE NADADORES VETERANOS</a:t>
            </a:r>
            <a:endParaRPr lang="es-ES" sz="4000" b="1" dirty="0"/>
          </a:p>
        </p:txBody>
      </p:sp>
      <p:sp>
        <p:nvSpPr>
          <p:cNvPr id="6" name="5 Marcador de contenido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4038600" cy="5500726"/>
          </a:xfrm>
        </p:spPr>
        <p:txBody>
          <a:bodyPr>
            <a:normAutofit fontScale="92500" lnSpcReduction="10000"/>
          </a:bodyPr>
          <a:lstStyle/>
          <a:p>
            <a:r>
              <a:rPr lang="es-ES" sz="2400" dirty="0" smtClean="0"/>
              <a:t>Poco tiempo disponible</a:t>
            </a:r>
          </a:p>
          <a:p>
            <a:r>
              <a:rPr lang="es-ES" sz="2400" dirty="0" smtClean="0"/>
              <a:t>25-35 años</a:t>
            </a:r>
          </a:p>
          <a:p>
            <a:r>
              <a:rPr lang="es-ES" sz="2400" dirty="0" smtClean="0"/>
              <a:t>1 sesión de agua diaria</a:t>
            </a:r>
          </a:p>
          <a:p>
            <a:r>
              <a:rPr lang="es-ES" sz="2400" dirty="0" smtClean="0"/>
              <a:t>4-6 días x semana</a:t>
            </a:r>
          </a:p>
          <a:p>
            <a:r>
              <a:rPr lang="es-ES" sz="2400" dirty="0" smtClean="0"/>
              <a:t>Muchos años de entrenamiento</a:t>
            </a:r>
          </a:p>
          <a:p>
            <a:r>
              <a:rPr lang="es-ES" sz="2400" dirty="0" smtClean="0"/>
              <a:t>Alta capacidad aeróbica</a:t>
            </a:r>
          </a:p>
          <a:p>
            <a:r>
              <a:rPr lang="es-ES" sz="2400" dirty="0" smtClean="0"/>
              <a:t>Experiencia</a:t>
            </a:r>
          </a:p>
          <a:p>
            <a:r>
              <a:rPr lang="es-ES" sz="2400" dirty="0" smtClean="0"/>
              <a:t>Ilusión </a:t>
            </a:r>
          </a:p>
          <a:p>
            <a:r>
              <a:rPr lang="es-ES" sz="2400" dirty="0" smtClean="0"/>
              <a:t>Confianza</a:t>
            </a:r>
          </a:p>
          <a:p>
            <a:r>
              <a:rPr lang="es-ES" sz="2400" dirty="0" smtClean="0"/>
              <a:t>Compromiso</a:t>
            </a:r>
          </a:p>
          <a:p>
            <a:r>
              <a:rPr lang="es-ES" sz="2400" dirty="0" smtClean="0"/>
              <a:t>Adoran el trabajo de musculación</a:t>
            </a:r>
          </a:p>
          <a:p>
            <a:r>
              <a:rPr lang="es-ES" sz="2400" dirty="0" smtClean="0"/>
              <a:t>Pruebas de 50 y 100 metr</a:t>
            </a:r>
            <a:r>
              <a:rPr lang="es-ES" dirty="0" smtClean="0"/>
              <a:t>os</a:t>
            </a:r>
          </a:p>
          <a:p>
            <a:pPr>
              <a:buNone/>
            </a:pPr>
            <a:endParaRPr lang="es-ES" dirty="0"/>
          </a:p>
        </p:txBody>
      </p:sp>
      <p:pic>
        <p:nvPicPr>
          <p:cNvPr id="14" name="13 Marcador de contenido" descr="2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786182" y="1571612"/>
            <a:ext cx="5143536" cy="392909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571504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  RECURSOS QUE FUNCIONAN</a:t>
            </a:r>
            <a:endParaRPr lang="es-ES" sz="40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7916"/>
          </a:xfrm>
        </p:spPr>
        <p:txBody>
          <a:bodyPr>
            <a:noAutofit/>
          </a:bodyPr>
          <a:lstStyle/>
          <a:p>
            <a:r>
              <a:rPr lang="es-ES" sz="2800" dirty="0" smtClean="0"/>
              <a:t>Virajes con voltereta en todos los estilos </a:t>
            </a:r>
            <a:r>
              <a:rPr lang="es-ES" sz="1800" dirty="0" smtClean="0"/>
              <a:t>(Sergi</a:t>
            </a:r>
            <a:r>
              <a:rPr lang="es-ES" sz="2800" dirty="0" smtClean="0"/>
              <a:t> </a:t>
            </a:r>
            <a:r>
              <a:rPr lang="es-ES" sz="1800" dirty="0" smtClean="0"/>
              <a:t>López)</a:t>
            </a:r>
          </a:p>
          <a:p>
            <a:r>
              <a:rPr lang="es-ES" sz="2800" dirty="0" smtClean="0"/>
              <a:t>Sesiones con metrajes bajos</a:t>
            </a:r>
          </a:p>
          <a:p>
            <a:r>
              <a:rPr lang="es-ES" sz="2800" dirty="0" smtClean="0"/>
              <a:t>Énfasis en el trabajo de piernas</a:t>
            </a:r>
          </a:p>
          <a:p>
            <a:r>
              <a:rPr lang="es-ES" sz="2800" dirty="0" smtClean="0"/>
              <a:t>Combinar el trabajo de seco y de agua en forma de circuitos</a:t>
            </a:r>
          </a:p>
          <a:p>
            <a:r>
              <a:rPr lang="es-ES" sz="2800" dirty="0" smtClean="0"/>
              <a:t>Predominio del trabajo de velocidad</a:t>
            </a:r>
          </a:p>
          <a:p>
            <a:r>
              <a:rPr lang="es-ES" sz="2800" dirty="0" smtClean="0"/>
              <a:t>Atención a los fondistas y otras especialidades</a:t>
            </a:r>
          </a:p>
          <a:p>
            <a:r>
              <a:rPr lang="es-ES" sz="2800" dirty="0" smtClean="0"/>
              <a:t>Énfasis en el trabajo de estilos</a:t>
            </a:r>
          </a:p>
          <a:p>
            <a:r>
              <a:rPr lang="es-ES" sz="2800" dirty="0" smtClean="0"/>
              <a:t>Alternar piernas/brazos/Nado</a:t>
            </a:r>
          </a:p>
          <a:p>
            <a:r>
              <a:rPr lang="es-ES" sz="2800" dirty="0" smtClean="0"/>
              <a:t>Prioridad al nado con planteamiento negativo</a:t>
            </a:r>
          </a:p>
          <a:p>
            <a:r>
              <a:rPr lang="es-ES" sz="2800" dirty="0" smtClean="0"/>
              <a:t>Atención al entrenamiento aeróbico básico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es-ES" sz="3200" b="1" dirty="0" smtClean="0"/>
              <a:t>Un campeón es aquel que entrena y compite con ilusión en su corazón y sueños en la cabeza</a:t>
            </a:r>
            <a:endParaRPr lang="es-ES" sz="3200" b="1" dirty="0"/>
          </a:p>
        </p:txBody>
      </p:sp>
      <p:sp>
        <p:nvSpPr>
          <p:cNvPr id="6" name="5 Marcador de texto"/>
          <p:cNvSpPr>
            <a:spLocks noGrp="1"/>
          </p:cNvSpPr>
          <p:nvPr>
            <p:ph sz="half" idx="1"/>
          </p:nvPr>
        </p:nvSpPr>
        <p:spPr>
          <a:xfrm>
            <a:off x="214282" y="3071809"/>
            <a:ext cx="4281518" cy="2143141"/>
          </a:xfrm>
        </p:spPr>
        <p:txBody>
          <a:bodyPr>
            <a:normAutofit fontScale="92500"/>
          </a:bodyPr>
          <a:lstStyle/>
          <a:p>
            <a:pPr algn="ctr">
              <a:buNone/>
            </a:pPr>
            <a:r>
              <a:rPr lang="es-ES" sz="5400" b="1" dirty="0" smtClean="0"/>
              <a:t>MUITO OBRIGADO</a:t>
            </a:r>
            <a:endParaRPr lang="es-ES" sz="5400" b="1" dirty="0"/>
          </a:p>
        </p:txBody>
      </p:sp>
      <p:pic>
        <p:nvPicPr>
          <p:cNvPr id="8" name="7 Marcador de contenido" descr="1.JPG"/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4648200" y="1857364"/>
            <a:ext cx="4038600" cy="3223426"/>
          </a:xfrm>
        </p:spPr>
      </p:pic>
      <p:sp>
        <p:nvSpPr>
          <p:cNvPr id="5" name="8 Título"/>
          <p:cNvSpPr txBox="1">
            <a:spLocks/>
          </p:cNvSpPr>
          <p:nvPr/>
        </p:nvSpPr>
        <p:spPr>
          <a:xfrm>
            <a:off x="928662" y="4710143"/>
            <a:ext cx="8072494" cy="2076443"/>
          </a:xfrm>
          <a:prstGeom prst="rect">
            <a:avLst/>
          </a:prstGeom>
        </p:spPr>
        <p:txBody>
          <a:bodyPr vert="horz" anchor="ctr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ES" sz="28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2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Agustín </a:t>
            </a:r>
            <a:r>
              <a:rPr kumimoji="0" lang="es-ES" sz="2000" b="1" i="0" u="none" strike="noStrike" kern="1200" cap="none" spc="0" normalizeH="0" baseline="0" noProof="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Artiles</a:t>
            </a:r>
            <a:r>
              <a:rPr kumimoji="0" lang="es-ES" sz="2000" b="1" i="0" u="none" strike="noStrike" kern="1200" cap="none" spc="0" normalizeH="0" baseline="0" noProof="0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es-ES" sz="2000" b="1" i="0" u="none" strike="noStrike" kern="1200" cap="none" spc="0" normalizeH="0" baseline="0" noProof="0" dirty="0" err="1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Grijalba</a:t>
            </a:r>
            <a:endParaRPr kumimoji="0" lang="es-ES" sz="2000" b="1" i="0" u="none" strike="noStrike" kern="1200" cap="none" spc="0" normalizeH="0" baseline="0" noProof="0" dirty="0" smtClean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s-ES" sz="1600" i="1" dirty="0" smtClean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champiartiles@hotmail.com</a:t>
            </a:r>
            <a:endParaRPr kumimoji="0" lang="es-ES" sz="2000" i="1" u="none" strike="noStrike" kern="1200" cap="none" spc="0" normalizeH="0" baseline="0" noProof="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285720" y="642918"/>
            <a:ext cx="2714644" cy="2116699"/>
          </a:xfrm>
        </p:spPr>
        <p:txBody>
          <a:bodyPr>
            <a:noAutofit/>
          </a:bodyPr>
          <a:lstStyle/>
          <a:p>
            <a:pPr algn="ctr"/>
            <a:r>
              <a:rPr lang="es-ES" sz="3600" b="0" dirty="0" smtClean="0"/>
              <a:t>SI PUEDES SENTIRLO, PUEDES LOGRARLO</a:t>
            </a:r>
            <a:endParaRPr lang="es-ES" sz="3600" b="0" dirty="0"/>
          </a:p>
        </p:txBody>
      </p:sp>
      <p:pic>
        <p:nvPicPr>
          <p:cNvPr id="9" name="8 Marcador de contenido" descr="3.jpg"/>
          <p:cNvPicPr>
            <a:picLocks noGrp="1" noChangeAspect="1"/>
          </p:cNvPicPr>
          <p:nvPr>
            <p:ph type="pic" idx="1"/>
          </p:nvPr>
        </p:nvPicPr>
        <p:blipFill>
          <a:blip r:embed="rId2"/>
          <a:srcRect t="7442" b="7442"/>
          <a:stretch>
            <a:fillRect/>
          </a:stretch>
        </p:blipFill>
        <p:spPr/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¡¡ SUERTE</a:t>
            </a:r>
            <a:r>
              <a:rPr lang="es-ES" sz="6000" b="1" dirty="0" smtClean="0"/>
              <a:t> </a:t>
            </a:r>
            <a:r>
              <a:rPr lang="es-ES" sz="4000" b="1" dirty="0" smtClean="0"/>
              <a:t>EN EL MUNDIAL !!</a:t>
            </a:r>
            <a:endParaRPr lang="es-ES" sz="4000" b="1" dirty="0"/>
          </a:p>
        </p:txBody>
      </p:sp>
      <p:pic>
        <p:nvPicPr>
          <p:cNvPr id="7" name="6 Marcador de contenido" descr="Portu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57158" y="1214422"/>
            <a:ext cx="8143932" cy="528641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Título"/>
          <p:cNvSpPr>
            <a:spLocks noGrp="1"/>
          </p:cNvSpPr>
          <p:nvPr>
            <p:ph type="title"/>
          </p:nvPr>
        </p:nvSpPr>
        <p:spPr>
          <a:xfrm>
            <a:off x="0" y="714356"/>
            <a:ext cx="9144000" cy="500066"/>
          </a:xfrm>
        </p:spPr>
        <p:txBody>
          <a:bodyPr vert="horz" lIns="0" rIns="0" bIns="0" anchor="b">
            <a:noAutofit/>
          </a:bodyPr>
          <a:lstStyle/>
          <a:p>
            <a:pPr algn="ctr"/>
            <a:r>
              <a:rPr lang="es-ES" sz="4000" b="1" dirty="0" smtClean="0"/>
              <a:t>¿QUÉ TIENEN EN COMÚN LOS CAMPEONES?</a:t>
            </a:r>
            <a:endParaRPr lang="es-ES" sz="4000" b="1" dirty="0"/>
          </a:p>
        </p:txBody>
      </p:sp>
      <p:sp>
        <p:nvSpPr>
          <p:cNvPr id="6" name="5 Marcador de texto"/>
          <p:cNvSpPr>
            <a:spLocks noGrp="1"/>
          </p:cNvSpPr>
          <p:nvPr>
            <p:ph type="body" idx="1"/>
          </p:nvPr>
        </p:nvSpPr>
        <p:spPr>
          <a:xfrm>
            <a:off x="4214810" y="1500174"/>
            <a:ext cx="4040188" cy="1428760"/>
          </a:xfrm>
        </p:spPr>
        <p:txBody>
          <a:bodyPr/>
          <a:lstStyle/>
          <a:p>
            <a:pPr algn="ctr"/>
            <a:r>
              <a:rPr lang="es-ES" sz="3200" b="0" dirty="0" smtClean="0"/>
              <a:t>Pasión</a:t>
            </a:r>
          </a:p>
          <a:p>
            <a:pPr algn="ctr"/>
            <a:r>
              <a:rPr lang="es-ES" sz="3200" b="0" dirty="0" smtClean="0"/>
              <a:t>Confianza</a:t>
            </a:r>
          </a:p>
          <a:p>
            <a:pPr algn="ctr"/>
            <a:r>
              <a:rPr lang="es-ES" sz="3200" b="0" dirty="0" smtClean="0"/>
              <a:t> Fuerza Mental</a:t>
            </a:r>
            <a:endParaRPr lang="es-ES" sz="3200" b="0" dirty="0"/>
          </a:p>
        </p:txBody>
      </p:sp>
      <p:sp>
        <p:nvSpPr>
          <p:cNvPr id="7" name="6 Marcador de texto"/>
          <p:cNvSpPr>
            <a:spLocks noGrp="1"/>
          </p:cNvSpPr>
          <p:nvPr>
            <p:ph type="body" sz="half" idx="3"/>
          </p:nvPr>
        </p:nvSpPr>
        <p:spPr>
          <a:xfrm>
            <a:off x="-285784" y="928670"/>
            <a:ext cx="4041775" cy="1143008"/>
          </a:xfrm>
        </p:spPr>
        <p:txBody>
          <a:bodyPr>
            <a:normAutofit/>
          </a:bodyPr>
          <a:lstStyle/>
          <a:p>
            <a:pPr algn="ctr"/>
            <a:r>
              <a:rPr lang="es-ES" sz="3200" b="0" dirty="0" smtClean="0"/>
              <a:t>Perseverancia Paciencia</a:t>
            </a:r>
            <a:endParaRPr lang="es-ES" sz="3200" b="0" dirty="0"/>
          </a:p>
        </p:txBody>
      </p:sp>
      <p:pic>
        <p:nvPicPr>
          <p:cNvPr id="1026" name="Picture 2" descr="C:\Documents and Settings\Usuario\Escritorio\25757_mireia-belmonte-posa-orgullosa-segunda-plata-londres-20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844" y="2000240"/>
            <a:ext cx="3139002" cy="4714908"/>
          </a:xfrm>
          <a:prstGeom prst="rect">
            <a:avLst/>
          </a:prstGeom>
          <a:noFill/>
        </p:spPr>
      </p:pic>
      <p:pic>
        <p:nvPicPr>
          <p:cNvPr id="1028" name="Picture 4" descr="C:\Documents and Settings\Usuario\Escritorio\Barcelona-1992-Alexander-Popov_54371231229_54115221213_490_30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3286124"/>
            <a:ext cx="5356422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642918"/>
            <a:ext cx="8229600" cy="857256"/>
          </a:xfrm>
        </p:spPr>
        <p:txBody>
          <a:bodyPr vert="horz" lIns="0" tIns="45720" rIns="0" bIns="0" anchor="b">
            <a:noAutofit/>
          </a:bodyPr>
          <a:lstStyle/>
          <a:p>
            <a:pPr algn="ctr"/>
            <a:r>
              <a:rPr lang="es-ES" sz="4000" b="1" dirty="0" smtClean="0"/>
              <a:t>REQUISITOS PARA ALCANZAR EL ÉXITO</a:t>
            </a:r>
            <a:endParaRPr lang="es-ES" sz="4000" b="1" dirty="0"/>
          </a:p>
        </p:txBody>
      </p:sp>
      <p:sp>
        <p:nvSpPr>
          <p:cNvPr id="5" name="4 Marcador de texto"/>
          <p:cNvSpPr>
            <a:spLocks noGrp="1"/>
          </p:cNvSpPr>
          <p:nvPr>
            <p:ph idx="1"/>
          </p:nvPr>
        </p:nvSpPr>
        <p:spPr>
          <a:xfrm>
            <a:off x="785786" y="1500174"/>
            <a:ext cx="7901014" cy="4500594"/>
          </a:xfrm>
        </p:spPr>
        <p:txBody>
          <a:bodyPr>
            <a:normAutofit fontScale="85000" lnSpcReduction="20000"/>
          </a:bodyPr>
          <a:lstStyle/>
          <a:p>
            <a:endParaRPr lang="es-ES" dirty="0" smtClean="0"/>
          </a:p>
          <a:p>
            <a:r>
              <a:rPr lang="es-ES" sz="3600" dirty="0" smtClean="0"/>
              <a:t>Comparten objetivo, alcanzar la excelencia</a:t>
            </a:r>
          </a:p>
          <a:p>
            <a:r>
              <a:rPr lang="es-ES" sz="3600" dirty="0" smtClean="0"/>
              <a:t>Compromiso</a:t>
            </a:r>
          </a:p>
          <a:p>
            <a:r>
              <a:rPr lang="es-ES" sz="3600" dirty="0" smtClean="0"/>
              <a:t>Confianza en sus posibilidades</a:t>
            </a:r>
          </a:p>
          <a:p>
            <a:r>
              <a:rPr lang="es-ES" sz="3600" dirty="0" smtClean="0"/>
              <a:t>Apoyo profesional</a:t>
            </a:r>
          </a:p>
          <a:p>
            <a:r>
              <a:rPr lang="es-ES" sz="3600" dirty="0" smtClean="0"/>
              <a:t>Metas a largo plazo</a:t>
            </a:r>
          </a:p>
          <a:p>
            <a:r>
              <a:rPr lang="es-ES" sz="3600" dirty="0" smtClean="0"/>
              <a:t>Mejora de su técnica</a:t>
            </a:r>
          </a:p>
          <a:p>
            <a:r>
              <a:rPr lang="es-ES" sz="3600" dirty="0" smtClean="0"/>
              <a:t>Aumento de la dificultad del entrenamiento</a:t>
            </a:r>
          </a:p>
          <a:p>
            <a:r>
              <a:rPr lang="es-ES" sz="3600" dirty="0" smtClean="0"/>
              <a:t>Mayor especificidad</a:t>
            </a:r>
            <a:endParaRPr lang="es-E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es-ES" sz="4400" b="1" dirty="0" smtClean="0"/>
              <a:t>DIFICULTADES EN LA PREPARACIÓN</a:t>
            </a:r>
            <a:endParaRPr lang="es-ES" sz="4400" b="1" dirty="0"/>
          </a:p>
        </p:txBody>
      </p:sp>
      <p:pic>
        <p:nvPicPr>
          <p:cNvPr id="6146" name="Picture 2" descr="C:\Documents and Settings\Usuario\Escritorio\piscina-abarrota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05065" y="1255738"/>
            <a:ext cx="7238835" cy="531653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Título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714380"/>
          </a:xfrm>
        </p:spPr>
        <p:txBody>
          <a:bodyPr>
            <a:noAutofit/>
          </a:bodyPr>
          <a:lstStyle/>
          <a:p>
            <a:pPr algn="ctr"/>
            <a:r>
              <a:rPr lang="es-ES" sz="4800" b="1" dirty="0" smtClean="0"/>
              <a:t>CARACTERÍSTICAS</a:t>
            </a:r>
            <a:endParaRPr lang="es-ES" sz="3600" b="1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00034" y="1000108"/>
            <a:ext cx="8501122" cy="5072098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s-ES" sz="3500" dirty="0" smtClean="0"/>
              <a:t>Mentalidad de los nadadores y del entorno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Medios de trabajo difíciles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Masificación, pocas calles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Tiempo de entreno insuficiente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Nadadores de diferente nivel y edad juntos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Agua fría, Agua caliente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Bañistas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Trabajo mal remunerado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Nivel de cloro elevados</a:t>
            </a:r>
          </a:p>
          <a:p>
            <a:pPr>
              <a:lnSpc>
                <a:spcPct val="90000"/>
              </a:lnSpc>
            </a:pPr>
            <a:r>
              <a:rPr lang="es-ES" sz="3500" dirty="0" smtClean="0"/>
              <a:t>Oscuridad, Humedad</a:t>
            </a:r>
          </a:p>
          <a:p>
            <a:pPr>
              <a:lnSpc>
                <a:spcPct val="90000"/>
              </a:lnSpc>
            </a:pPr>
            <a:endParaRPr lang="es-ES" sz="3500" b="1" dirty="0" smtClean="0"/>
          </a:p>
          <a:p>
            <a:pPr>
              <a:lnSpc>
                <a:spcPct val="90000"/>
              </a:lnSpc>
            </a:pPr>
            <a:endParaRPr lang="es-ES" sz="3500" b="1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28670"/>
          </a:xfrm>
        </p:spPr>
        <p:txBody>
          <a:bodyPr>
            <a:noAutofit/>
          </a:bodyPr>
          <a:lstStyle/>
          <a:p>
            <a:pPr algn="ctr"/>
            <a:r>
              <a:rPr lang="es-ES" sz="4000" b="1" dirty="0" smtClean="0"/>
              <a:t>FUNCIONES DEL ENTRENADOR</a:t>
            </a:r>
            <a:endParaRPr lang="es-ES" sz="4000" b="1" dirty="0"/>
          </a:p>
        </p:txBody>
      </p:sp>
      <p:pic>
        <p:nvPicPr>
          <p:cNvPr id="7" name="6 Marcador de contenido" descr="Metro 2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214282" y="1571612"/>
            <a:ext cx="4929222" cy="4214842"/>
          </a:xfrm>
        </p:spPr>
      </p:pic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5357818" y="1142984"/>
            <a:ext cx="3429024" cy="5211941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90000"/>
              </a:lnSpc>
            </a:pPr>
            <a:r>
              <a:rPr lang="es-ES" sz="4000" dirty="0" smtClean="0"/>
              <a:t>Técnico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Psicólogo</a:t>
            </a:r>
            <a:endParaRPr lang="es-ES" sz="2800" dirty="0" smtClean="0"/>
          </a:p>
          <a:p>
            <a:pPr>
              <a:lnSpc>
                <a:spcPct val="90000"/>
              </a:lnSpc>
            </a:pPr>
            <a:r>
              <a:rPr lang="es-ES" sz="4000" dirty="0" smtClean="0"/>
              <a:t>Motivador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Educador</a:t>
            </a:r>
            <a:endParaRPr lang="es-ES" sz="2800" dirty="0" smtClean="0"/>
          </a:p>
          <a:p>
            <a:pPr>
              <a:lnSpc>
                <a:spcPct val="90000"/>
              </a:lnSpc>
            </a:pPr>
            <a:r>
              <a:rPr lang="es-ES" sz="4000" dirty="0" smtClean="0"/>
              <a:t>Amigo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Colaborador del club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Productor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Líder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Estudiante</a:t>
            </a:r>
          </a:p>
          <a:p>
            <a:pPr>
              <a:lnSpc>
                <a:spcPct val="90000"/>
              </a:lnSpc>
            </a:pPr>
            <a:r>
              <a:rPr lang="es-ES" sz="4000" dirty="0" smtClean="0"/>
              <a:t>Artista</a:t>
            </a:r>
          </a:p>
          <a:p>
            <a:pPr>
              <a:lnSpc>
                <a:spcPct val="90000"/>
              </a:lnSpc>
              <a:buNone/>
            </a:pPr>
            <a:endParaRPr lang="es-ES" sz="2800" b="1" dirty="0" smtClean="0"/>
          </a:p>
          <a:p>
            <a:endParaRPr lang="es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2.xml><?xml version="1.0" encoding="utf-8"?>
<a:themeOverride xmlns:a="http://schemas.openxmlformats.org/drawingml/2006/main">
  <a:clrScheme name="Flujo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1188</TotalTime>
  <Words>1320</Words>
  <Application>Microsoft Office PowerPoint</Application>
  <PresentationFormat>Presentación en pantalla (4:3)</PresentationFormat>
  <Paragraphs>277</Paragraphs>
  <Slides>40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40</vt:i4>
      </vt:variant>
    </vt:vector>
  </HeadingPairs>
  <TitlesOfParts>
    <vt:vector size="41" baseType="lpstr">
      <vt:lpstr>Flujo</vt:lpstr>
      <vt:lpstr>Métodos y estrategias de entrenamiento de nadadores en condiciones difíciles</vt:lpstr>
      <vt:lpstr>Diapositiva 2</vt:lpstr>
      <vt:lpstr>SENSACIONES</vt:lpstr>
      <vt:lpstr>SI PUEDES SENTIRLO, PUEDES LOGRARLO</vt:lpstr>
      <vt:lpstr>¿QUÉ TIENEN EN COMÚN LOS CAMPEONES?</vt:lpstr>
      <vt:lpstr>REQUISITOS PARA ALCANZAR EL ÉXITO</vt:lpstr>
      <vt:lpstr>DIFICULTADES EN LA PREPARACIÓN</vt:lpstr>
      <vt:lpstr>CARACTERÍSTICAS</vt:lpstr>
      <vt:lpstr>FUNCIONES DEL ENTRENADOR</vt:lpstr>
      <vt:lpstr>QUÉ ME GUSTARÍA ENSEÑAR A MIS NADADORES</vt:lpstr>
      <vt:lpstr>      EN QUE DEBO CENTRARME</vt:lpstr>
      <vt:lpstr>FACTORES DE LOS QUE DEPENDE EL RENDIMIENTO</vt:lpstr>
      <vt:lpstr>LA IMPORTANCIA DE LO BÁSICO</vt:lpstr>
      <vt:lpstr>FILOSOFÍA DEL ENTRENAMIENTO</vt:lpstr>
      <vt:lpstr>ESTRATEGIAS DE MOTIVACIÓN</vt:lpstr>
      <vt:lpstr>Diapositiva 16</vt:lpstr>
      <vt:lpstr>Diapositiva 17</vt:lpstr>
      <vt:lpstr>OBJETIVOS DE LA PLANIFICACIÓN</vt:lpstr>
      <vt:lpstr> PLANIFICACIÓN DE LA TEMPORADA</vt:lpstr>
      <vt:lpstr>MÉTODOS BÁSICOS DE ENTRENAMIENTO</vt:lpstr>
      <vt:lpstr>CAMPEONES EN CONDICIONES DIFÍCILES</vt:lpstr>
      <vt:lpstr>PREPARACIÓN FÍSICA EN SECO</vt:lpstr>
      <vt:lpstr>Diapositiva 23</vt:lpstr>
      <vt:lpstr>FACTORES QUE INFLUYEN EN LOS RELEVOS</vt:lpstr>
      <vt:lpstr>BATIDO DELFÍN SUBACUÁTICO</vt:lpstr>
      <vt:lpstr>CARACTERÍSTICAS</vt:lpstr>
      <vt:lpstr> EJERCICIOS</vt:lpstr>
      <vt:lpstr>VELOCIDAD</vt:lpstr>
      <vt:lpstr>AFINAMIENTO</vt:lpstr>
      <vt:lpstr>ENTRENAR CON BAÑADOR  DE POLIURETANO</vt:lpstr>
      <vt:lpstr>Diapositiva 31</vt:lpstr>
      <vt:lpstr>Diapositiva 32</vt:lpstr>
      <vt:lpstr>          INCONVENIENTES</vt:lpstr>
      <vt:lpstr>EJEMPLO DE HÉCTOR MONTEAGUDO </vt:lpstr>
      <vt:lpstr>EJEMPLO DE SESIÓN DE ENTRENAMIENTO</vt:lpstr>
      <vt:lpstr>CONCLUSIONES</vt:lpstr>
      <vt:lpstr>PREPARACIÓN DE NADADORES VETERANOS</vt:lpstr>
      <vt:lpstr>  RECURSOS QUE FUNCIONAN</vt:lpstr>
      <vt:lpstr>Un campeón es aquel que entrena y compite con ilusión en su corazón y sueños en la cabeza</vt:lpstr>
      <vt:lpstr>¡¡ SUERTE EN EL MUNDIAL !!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MÉTODOS Y ESTRATEGIAS DE ENTRENAMIENTO DE NADADORES EN CONDICIONES DIFÍCILES</dc:title>
  <dc:creator>Usuario</dc:creator>
  <cp:lastModifiedBy>Usuario</cp:lastModifiedBy>
  <cp:revision>356</cp:revision>
  <dcterms:created xsi:type="dcterms:W3CDTF">2014-05-12T15:24:17Z</dcterms:created>
  <dcterms:modified xsi:type="dcterms:W3CDTF">2014-06-06T20:11:48Z</dcterms:modified>
</cp:coreProperties>
</file>