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50"/>
  </p:notesMasterIdLst>
  <p:sldIdLst>
    <p:sldId id="256" r:id="rId2"/>
    <p:sldId id="328" r:id="rId3"/>
    <p:sldId id="323" r:id="rId4"/>
    <p:sldId id="325" r:id="rId5"/>
    <p:sldId id="329" r:id="rId6"/>
    <p:sldId id="352" r:id="rId7"/>
    <p:sldId id="356" r:id="rId8"/>
    <p:sldId id="296" r:id="rId9"/>
    <p:sldId id="306" r:id="rId10"/>
    <p:sldId id="298" r:id="rId11"/>
    <p:sldId id="308" r:id="rId12"/>
    <p:sldId id="337" r:id="rId13"/>
    <p:sldId id="300" r:id="rId14"/>
    <p:sldId id="310" r:id="rId15"/>
    <p:sldId id="339" r:id="rId16"/>
    <p:sldId id="318" r:id="rId17"/>
    <p:sldId id="312" r:id="rId18"/>
    <p:sldId id="316" r:id="rId19"/>
    <p:sldId id="314" r:id="rId20"/>
    <p:sldId id="354" r:id="rId21"/>
    <p:sldId id="347" r:id="rId22"/>
    <p:sldId id="258" r:id="rId23"/>
    <p:sldId id="260" r:id="rId24"/>
    <p:sldId id="268" r:id="rId25"/>
    <p:sldId id="269" r:id="rId26"/>
    <p:sldId id="270" r:id="rId27"/>
    <p:sldId id="267" r:id="rId28"/>
    <p:sldId id="271" r:id="rId29"/>
    <p:sldId id="272" r:id="rId30"/>
    <p:sldId id="273" r:id="rId31"/>
    <p:sldId id="346" r:id="rId32"/>
    <p:sldId id="344" r:id="rId33"/>
    <p:sldId id="289" r:id="rId34"/>
    <p:sldId id="290" r:id="rId35"/>
    <p:sldId id="291" r:id="rId36"/>
    <p:sldId id="292" r:id="rId37"/>
    <p:sldId id="293" r:id="rId38"/>
    <p:sldId id="294" r:id="rId39"/>
    <p:sldId id="340" r:id="rId40"/>
    <p:sldId id="357" r:id="rId41"/>
    <p:sldId id="330" r:id="rId42"/>
    <p:sldId id="331" r:id="rId43"/>
    <p:sldId id="332" r:id="rId44"/>
    <p:sldId id="333" r:id="rId45"/>
    <p:sldId id="348" r:id="rId46"/>
    <p:sldId id="349" r:id="rId47"/>
    <p:sldId id="350" r:id="rId48"/>
    <p:sldId id="351" r:id="rId49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06" autoAdjust="0"/>
    <p:restoredTop sz="91119" autoAdjust="0"/>
  </p:normalViewPr>
  <p:slideViewPr>
    <p:cSldViewPr>
      <p:cViewPr varScale="1">
        <p:scale>
          <a:sx n="67" d="100"/>
          <a:sy n="67" d="100"/>
        </p:scale>
        <p:origin x="-5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 dirty="0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DC48A2-79F4-42FA-B278-248220DC25AF}" type="datetimeFigureOut">
              <a:rPr lang="es-ES" smtClean="0"/>
              <a:pPr/>
              <a:t>06/06/2014</a:t>
            </a:fld>
            <a:endParaRPr lang="es-ES" dirty="0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 dirty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2E8DAC-1543-4F62-8398-6A335FD26179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2E8DAC-1543-4F62-8398-6A335FD26179}" type="slidenum">
              <a:rPr lang="es-ES" smtClean="0"/>
              <a:pPr/>
              <a:t>32</a:t>
            </a:fld>
            <a:endParaRPr lang="es-E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Triángulo isósceles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45A5769F-AC53-4E17-8B1B-E982F589E4BB}" type="datetimeFigureOut">
              <a:rPr lang="es-ES" smtClean="0"/>
              <a:pPr/>
              <a:t>06/06/2014</a:t>
            </a:fld>
            <a:endParaRPr lang="es-ES" dirty="0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s-ES" dirty="0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496E490E-124E-4BEF-9964-C658A341ACE0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5769F-AC53-4E17-8B1B-E982F589E4BB}" type="datetimeFigureOut">
              <a:rPr lang="es-ES" smtClean="0"/>
              <a:pPr/>
              <a:t>06/06/2014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E490E-124E-4BEF-9964-C658A341ACE0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5769F-AC53-4E17-8B1B-E982F589E4BB}" type="datetimeFigureOut">
              <a:rPr lang="es-ES" smtClean="0"/>
              <a:pPr/>
              <a:t>06/06/2014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E490E-124E-4BEF-9964-C658A341ACE0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ítulo y tab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abla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s-ES" noProof="0" dirty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 dirty="0"/>
              <a:t>4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E3A58F-F15A-481B-BCC9-2C6D03EF142A}" type="slidenum">
              <a:rPr lang="es-ES"/>
              <a:pPr>
                <a:defRPr/>
              </a:pPr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ítulo y texto e imágenes prediseñad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imágenes prediseñadas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>
            <a:normAutofit/>
          </a:bodyPr>
          <a:lstStyle/>
          <a:p>
            <a:pPr lvl="0"/>
            <a:endParaRPr lang="es-ES" noProof="0" dirty="0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s-ES" dirty="0"/>
              <a:t>4</a:t>
            </a: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D9427B-A467-4CA5-AAE5-15C911D4FF7C}" type="slidenum">
              <a:rPr lang="es-ES"/>
              <a:pPr>
                <a:defRPr/>
              </a:pPr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45A5769F-AC53-4E17-8B1B-E982F589E4BB}" type="datetimeFigureOut">
              <a:rPr lang="es-ES" smtClean="0"/>
              <a:pPr/>
              <a:t>06/06/2014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E490E-124E-4BEF-9964-C658A341ACE0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riángulo rectángulo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Triángulo isósceles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45A5769F-AC53-4E17-8B1B-E982F589E4BB}" type="datetimeFigureOut">
              <a:rPr lang="es-ES" smtClean="0"/>
              <a:pPr/>
              <a:t>06/06/2014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496E490E-124E-4BEF-9964-C658A341ACE0}" type="slidenum">
              <a:rPr lang="es-ES" smtClean="0"/>
              <a:pPr/>
              <a:t>‹Nº›</a:t>
            </a:fld>
            <a:endParaRPr lang="es-ES" dirty="0"/>
          </a:p>
        </p:txBody>
      </p:sp>
      <p:cxnSp>
        <p:nvCxnSpPr>
          <p:cNvPr id="11" name="10 Conector recto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45A5769F-AC53-4E17-8B1B-E982F589E4BB}" type="datetimeFigureOut">
              <a:rPr lang="es-ES" smtClean="0"/>
              <a:pPr/>
              <a:t>06/06/2014</a:t>
            </a:fld>
            <a:endParaRPr lang="es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496E490E-124E-4BEF-9964-C658A341ACE0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45A5769F-AC53-4E17-8B1B-E982F589E4BB}" type="datetimeFigureOut">
              <a:rPr lang="es-ES" smtClean="0"/>
              <a:pPr/>
              <a:t>06/06/2014</a:t>
            </a:fld>
            <a:endParaRPr lang="es-ES" dirty="0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s-ES" dirty="0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496E490E-124E-4BEF-9964-C658A341ACE0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5769F-AC53-4E17-8B1B-E982F589E4BB}" type="datetimeFigureOut">
              <a:rPr lang="es-ES" smtClean="0"/>
              <a:pPr/>
              <a:t>06/06/2014</a:t>
            </a:fld>
            <a:endParaRPr lang="es-ES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E490E-124E-4BEF-9964-C658A341ACE0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45A5769F-AC53-4E17-8B1B-E982F589E4BB}" type="datetimeFigureOut">
              <a:rPr lang="es-ES" smtClean="0"/>
              <a:pPr/>
              <a:t>06/06/2014</a:t>
            </a:fld>
            <a:endParaRPr lang="es-ES" dirty="0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496E490E-124E-4BEF-9964-C658A341ACE0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45A5769F-AC53-4E17-8B1B-E982F589E4BB}" type="datetimeFigureOut">
              <a:rPr lang="es-ES" smtClean="0"/>
              <a:pPr/>
              <a:t>06/06/2014</a:t>
            </a:fld>
            <a:endParaRPr lang="es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496E490E-124E-4BEF-9964-C658A341ACE0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dirty="0" smtClean="0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45A5769F-AC53-4E17-8B1B-E982F589E4BB}" type="datetimeFigureOut">
              <a:rPr lang="es-ES" smtClean="0"/>
              <a:pPr/>
              <a:t>06/06/2014</a:t>
            </a:fld>
            <a:endParaRPr lang="es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496E490E-124E-4BEF-9964-C658A341ACE0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Triángulo rectángulo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cxnSp>
        <p:nvCxnSpPr>
          <p:cNvPr id="8" name="7 Conector recto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45A5769F-AC53-4E17-8B1B-E982F589E4BB}" type="datetimeFigureOut">
              <a:rPr lang="es-ES" smtClean="0"/>
              <a:pPr/>
              <a:t>06/06/2014</a:t>
            </a:fld>
            <a:endParaRPr lang="es-ES" dirty="0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496E490E-124E-4BEF-9964-C658A341ACE0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Hoja_de_c_lculo_de_Microsoft_Office_Excel_97-20031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Hoja_de_c_lculo_de_Microsoft_Office_Excel_97-20032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VIDEOSAZORES\Michael%20phelps%20WR%20200m%20estilos%20wmv.wmv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-285752" y="285728"/>
            <a:ext cx="9572660" cy="1143008"/>
          </a:xfrm>
        </p:spPr>
        <p:txBody>
          <a:bodyPr vert="horz" anchor="ctr">
            <a:normAutofit fontScale="90000"/>
          </a:bodyPr>
          <a:lstStyle/>
          <a:p>
            <a:pPr marL="0" algn="ctr"/>
            <a:r>
              <a:rPr lang="es-ES" sz="3200" b="1" dirty="0" smtClean="0"/>
              <a:t>Sugerencias elementales para la preparación y planificación de nadadores de grupos de edad.</a:t>
            </a:r>
            <a:r>
              <a:rPr lang="es-ES" sz="3200" b="1" dirty="0"/>
              <a:t/>
            </a:r>
            <a:br>
              <a:rPr lang="es-ES" sz="3200" b="1" dirty="0"/>
            </a:br>
            <a:endParaRPr lang="es-ES" sz="3200" b="1" dirty="0"/>
          </a:p>
        </p:txBody>
      </p:sp>
      <p:sp>
        <p:nvSpPr>
          <p:cNvPr id="11" name="10 Subtítulo"/>
          <p:cNvSpPr>
            <a:spLocks noGrp="1"/>
          </p:cNvSpPr>
          <p:nvPr>
            <p:ph type="subTitle" idx="1"/>
          </p:nvPr>
        </p:nvSpPr>
        <p:spPr>
          <a:xfrm>
            <a:off x="540544" y="2643182"/>
            <a:ext cx="8062912" cy="3571900"/>
          </a:xfrm>
        </p:spPr>
        <p:txBody>
          <a:bodyPr>
            <a:normAutofit/>
          </a:bodyPr>
          <a:lstStyle/>
          <a:p>
            <a:pPr algn="ctr"/>
            <a:r>
              <a:rPr lang="es-ES" sz="2600" b="1" dirty="0" smtClean="0"/>
              <a:t>Agustín Artiles Grijalba</a:t>
            </a:r>
          </a:p>
          <a:p>
            <a:pPr algn="ctr"/>
            <a:endParaRPr lang="es-ES" sz="2400" dirty="0" smtClean="0"/>
          </a:p>
          <a:p>
            <a:pPr algn="ctr"/>
            <a:endParaRPr lang="es-ES" sz="2400" dirty="0" smtClean="0"/>
          </a:p>
          <a:p>
            <a:pPr algn="ctr"/>
            <a:endParaRPr lang="es-ES" sz="2400" dirty="0" smtClean="0"/>
          </a:p>
          <a:p>
            <a:pPr algn="ctr"/>
            <a:endParaRPr lang="es-ES" sz="2400" dirty="0" smtClean="0"/>
          </a:p>
          <a:p>
            <a:pPr algn="ctr"/>
            <a:r>
              <a:rPr lang="es-ES" sz="2400" b="1" dirty="0" smtClean="0"/>
              <a:t>IV Fórum Natação Açores </a:t>
            </a:r>
          </a:p>
          <a:p>
            <a:pPr algn="ctr"/>
            <a:r>
              <a:rPr lang="es-ES" sz="2400" b="1" dirty="0" smtClean="0"/>
              <a:t>   Ponta Delgada, 9-10 de Junio de 2014</a:t>
            </a:r>
          </a:p>
          <a:p>
            <a:pPr algn="ctr"/>
            <a:endParaRPr lang="es-E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4422"/>
          </a:xfrm>
        </p:spPr>
        <p:txBody>
          <a:bodyPr vert="horz" anchor="ctr">
            <a:noAutofit/>
          </a:bodyPr>
          <a:lstStyle/>
          <a:p>
            <a:pPr marL="0" algn="ctr"/>
            <a:r>
              <a:rPr lang="es-ES" sz="3000" b="1" dirty="0" smtClean="0"/>
              <a:t>GRUPO DE EDAD 8-11 F/ 9-12 M</a:t>
            </a:r>
            <a:br>
              <a:rPr lang="es-ES" sz="3000" b="1" dirty="0" smtClean="0"/>
            </a:br>
            <a:r>
              <a:rPr lang="es-ES" sz="3000" b="1" dirty="0" smtClean="0"/>
              <a:t>PERIODO DE APRENDIZAJE</a:t>
            </a:r>
            <a:endParaRPr lang="es-ES" sz="3000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357850"/>
          </a:xfrm>
        </p:spPr>
        <p:txBody>
          <a:bodyPr>
            <a:noAutofit/>
          </a:bodyPr>
          <a:lstStyle/>
          <a:p>
            <a:r>
              <a:rPr lang="es-ES" sz="2400" b="1" dirty="0" smtClean="0"/>
              <a:t>Aprender del manejo del cronómetro</a:t>
            </a:r>
          </a:p>
          <a:p>
            <a:r>
              <a:rPr lang="es-ES" sz="2400" b="1" dirty="0" smtClean="0"/>
              <a:t>Aprendizaje y perfeccionamiento de los 4 estilos</a:t>
            </a:r>
          </a:p>
          <a:p>
            <a:r>
              <a:rPr lang="es-ES" sz="2400" b="1" dirty="0" smtClean="0"/>
              <a:t>Ejercicios de asimilación técnica</a:t>
            </a:r>
          </a:p>
          <a:p>
            <a:r>
              <a:rPr lang="es-ES" sz="2400" b="1" dirty="0" smtClean="0"/>
              <a:t>Desarrollo técnico y eficiencia aeróbica</a:t>
            </a:r>
          </a:p>
          <a:p>
            <a:r>
              <a:rPr lang="es-ES" sz="2400" b="1" dirty="0" smtClean="0"/>
              <a:t>Entrenamiento es gimnasio con peso del cuerpo. abdominales, carrera, saltos, balón medicinal </a:t>
            </a:r>
          </a:p>
          <a:p>
            <a:r>
              <a:rPr lang="es-ES" sz="2400" b="1" dirty="0" smtClean="0"/>
              <a:t>Progresión del trabajo de resistencia y velocidad</a:t>
            </a:r>
          </a:p>
          <a:p>
            <a:r>
              <a:rPr lang="es-ES" sz="2400" b="1" dirty="0" smtClean="0"/>
              <a:t>Desarrollo físico en agua y en seco con  juegos</a:t>
            </a:r>
          </a:p>
          <a:p>
            <a:r>
              <a:rPr lang="es-ES" sz="2400" b="1" dirty="0" smtClean="0"/>
              <a:t>Desarrollo aeróbico básico 60-70%</a:t>
            </a:r>
          </a:p>
          <a:p>
            <a:r>
              <a:rPr lang="es-ES" sz="2400" b="1" dirty="0" smtClean="0"/>
              <a:t>Desarrollo de habilidades y coordinación</a:t>
            </a:r>
          </a:p>
          <a:p>
            <a:r>
              <a:rPr lang="es-ES" sz="2400" b="1" dirty="0" smtClean="0"/>
              <a:t>Competiciones de control en el entorno.</a:t>
            </a:r>
          </a:p>
          <a:p>
            <a:r>
              <a:rPr lang="es-ES" sz="2400" b="1" dirty="0" smtClean="0"/>
              <a:t>Aprender a trabajar en equipo. Relevos</a:t>
            </a:r>
          </a:p>
          <a:p>
            <a:endParaRPr lang="es-ES" sz="2400" b="1" dirty="0" smtClean="0"/>
          </a:p>
          <a:p>
            <a:endParaRPr lang="es-ES" sz="2400" b="1" dirty="0" smtClean="0"/>
          </a:p>
          <a:p>
            <a:endParaRPr lang="es-ES" sz="22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142852"/>
            <a:ext cx="7772400" cy="571504"/>
          </a:xfrm>
        </p:spPr>
        <p:txBody>
          <a:bodyPr vert="horz" anchor="ctr">
            <a:noAutofit/>
          </a:bodyPr>
          <a:lstStyle/>
          <a:p>
            <a:pPr marL="0" algn="ctr"/>
            <a:r>
              <a:rPr lang="es-ES" sz="3000" b="1" dirty="0" smtClean="0"/>
              <a:t>PERIODO DE APRENDIZAJE</a:t>
            </a:r>
            <a:endParaRPr lang="es-ES" sz="3000" b="1" dirty="0"/>
          </a:p>
        </p:txBody>
      </p:sp>
      <p:graphicFrame>
        <p:nvGraphicFramePr>
          <p:cNvPr id="4" name="3 Marcador de tabla"/>
          <p:cNvGraphicFramePr>
            <a:graphicFrameLocks noGrp="1"/>
          </p:cNvGraphicFramePr>
          <p:nvPr>
            <p:ph type="tbl" idx="1"/>
          </p:nvPr>
        </p:nvGraphicFramePr>
        <p:xfrm>
          <a:off x="214282" y="857229"/>
          <a:ext cx="8643998" cy="5643581"/>
        </p:xfrm>
        <a:graphic>
          <a:graphicData uri="http://schemas.openxmlformats.org/drawingml/2006/table">
            <a:tbl>
              <a:tblPr/>
              <a:tblGrid>
                <a:gridCol w="4429156"/>
                <a:gridCol w="4214842"/>
              </a:tblGrid>
              <a:tr h="8028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SESIONES SEMANALES DE AGUA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3-5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67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DURACIÓN POR SESIÓN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60-75’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67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SESIONES SEMANALES DE SECO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67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DURACIÓN POR SESIÓN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20-30’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67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METROS POR SESIÓN DE AGUA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2-3’5 km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67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Nº DE SEMANAS AL AÑO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30-36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67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VOLUMEN DE METROS ANUAL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250-600 KM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1 Marcador de fecha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s-ES" dirty="0" smtClean="0"/>
              <a:t>25</a:t>
            </a:r>
          </a:p>
        </p:txBody>
      </p:sp>
      <p:sp>
        <p:nvSpPr>
          <p:cNvPr id="5124" name="Rectangle 3"/>
          <p:cNvSpPr>
            <a:spLocks noChangeArrowheads="1"/>
          </p:cNvSpPr>
          <p:nvPr/>
        </p:nvSpPr>
        <p:spPr bwMode="auto">
          <a:xfrm>
            <a:off x="1633538" y="15097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 dirty="0"/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214282" y="285728"/>
          <a:ext cx="8643998" cy="6000792"/>
        </p:xfrm>
        <a:graphic>
          <a:graphicData uri="http://schemas.openxmlformats.org/presentationml/2006/ole">
            <p:oleObj spid="_x0000_s2050" r:id="rId3" imgW="8309568" imgH="4980864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1571668" y="0"/>
            <a:ext cx="12144460" cy="1071546"/>
          </a:xfrm>
        </p:spPr>
        <p:txBody>
          <a:bodyPr vert="horz" anchor="ctr">
            <a:noAutofit/>
          </a:bodyPr>
          <a:lstStyle/>
          <a:p>
            <a:pPr marL="0" algn="ctr"/>
            <a:r>
              <a:rPr lang="es-ES" sz="3000" b="1" dirty="0" smtClean="0"/>
              <a:t>GRUPO DE EDAD 12-14 F/13-15 M</a:t>
            </a:r>
            <a:br>
              <a:rPr lang="es-ES" sz="3000" b="1" dirty="0" smtClean="0"/>
            </a:br>
            <a:r>
              <a:rPr lang="es-ES" sz="3000" b="1" dirty="0" smtClean="0"/>
              <a:t>PERIODO PREPARATORIOAL ENTRENAMIENTO</a:t>
            </a:r>
            <a:endParaRPr lang="es-ES" sz="3000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214422"/>
            <a:ext cx="8401080" cy="5643578"/>
          </a:xfrm>
        </p:spPr>
        <p:txBody>
          <a:bodyPr>
            <a:noAutofit/>
          </a:bodyPr>
          <a:lstStyle/>
          <a:p>
            <a:r>
              <a:rPr lang="es-ES" sz="2400" b="1" dirty="0" smtClean="0"/>
              <a:t>Pico de máximo desarrollo fuerza</a:t>
            </a:r>
          </a:p>
          <a:p>
            <a:r>
              <a:rPr lang="es-ES" sz="2400" b="1" dirty="0" smtClean="0"/>
              <a:t>Inicio de la menarquía en chicas</a:t>
            </a:r>
          </a:p>
          <a:p>
            <a:r>
              <a:rPr lang="es-ES" sz="2400" b="1" dirty="0" smtClean="0"/>
              <a:t>Dominio de las habilidades técnicas  y 4 estilos.</a:t>
            </a:r>
          </a:p>
          <a:p>
            <a:r>
              <a:rPr lang="es-ES" sz="2400" b="1" dirty="0" smtClean="0"/>
              <a:t>Desarrollo des sistema aeróbico. Alto volumen e intensidades bajas y medias</a:t>
            </a:r>
          </a:p>
          <a:p>
            <a:r>
              <a:rPr lang="es-ES" sz="2400" b="1" dirty="0" smtClean="0"/>
              <a:t>Atención a nadadoras de 400 estilos y 800 libre.</a:t>
            </a:r>
          </a:p>
          <a:p>
            <a:r>
              <a:rPr lang="es-ES" sz="2400" b="1" dirty="0" smtClean="0"/>
              <a:t>Aumento de la fuerza con peso del cuerpo </a:t>
            </a:r>
          </a:p>
          <a:p>
            <a:r>
              <a:rPr lang="es-ES" sz="2400" b="1" dirty="0" smtClean="0"/>
              <a:t>Iniciación a las pesas. Técnica y cargas bajas. </a:t>
            </a:r>
          </a:p>
          <a:p>
            <a:r>
              <a:rPr lang="es-ES" sz="2400" b="1" dirty="0" smtClean="0"/>
              <a:t>Nociones sobre nutrición, recuperación</a:t>
            </a:r>
          </a:p>
          <a:p>
            <a:r>
              <a:rPr lang="es-ES" sz="2400" b="1" dirty="0" smtClean="0"/>
              <a:t>Competiciones regladas, locales y nacionales</a:t>
            </a:r>
          </a:p>
          <a:p>
            <a:r>
              <a:rPr lang="es-ES" sz="2400" b="1" dirty="0" smtClean="0"/>
              <a:t>Perfeccionamiento del batido ondulatorio</a:t>
            </a:r>
          </a:p>
          <a:p>
            <a:r>
              <a:rPr lang="es-ES" sz="2400" b="1" dirty="0" smtClean="0"/>
              <a:t>Iniciación lenta a la especialización en mejor estilo</a:t>
            </a:r>
          </a:p>
          <a:p>
            <a:endParaRPr lang="es-E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857288" y="214290"/>
            <a:ext cx="10930014" cy="714380"/>
          </a:xfrm>
        </p:spPr>
        <p:txBody>
          <a:bodyPr vert="horz" anchor="ctr">
            <a:noAutofit/>
          </a:bodyPr>
          <a:lstStyle/>
          <a:p>
            <a:pPr marL="0" algn="ctr"/>
            <a:r>
              <a:rPr lang="es-ES" sz="3000" b="1" dirty="0" smtClean="0"/>
              <a:t>PERIODO DE PREPARACIÓN AL ENTRENAMIENTO</a:t>
            </a:r>
            <a:endParaRPr lang="es-ES" sz="3000" b="1" dirty="0"/>
          </a:p>
        </p:txBody>
      </p:sp>
      <p:graphicFrame>
        <p:nvGraphicFramePr>
          <p:cNvPr id="4" name="3 Marcador de tabla"/>
          <p:cNvGraphicFramePr>
            <a:graphicFrameLocks noGrp="1"/>
          </p:cNvGraphicFramePr>
          <p:nvPr>
            <p:ph type="tbl" idx="1"/>
          </p:nvPr>
        </p:nvGraphicFramePr>
        <p:xfrm>
          <a:off x="214282" y="1357297"/>
          <a:ext cx="8643998" cy="5143513"/>
        </p:xfrm>
        <a:graphic>
          <a:graphicData uri="http://schemas.openxmlformats.org/drawingml/2006/table">
            <a:tbl>
              <a:tblPr/>
              <a:tblGrid>
                <a:gridCol w="4286280"/>
                <a:gridCol w="4357718"/>
              </a:tblGrid>
              <a:tr h="731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SESIONES SEMANALES DE AGUA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4-6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52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DURACIÓN POR SESIÓN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75’-90’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52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SESIONES SEMANALES DE SECO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2-3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52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DURACIÓN POR SESIÓN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30’-45’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52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METROS POR SESIÓN DE AGUA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3’5-6 KM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52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Nº DE SEMANAS AL AÑO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30-36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52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VOLUMEN DE METROS ANUAL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600-1400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1 Marcador de fecha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s-ES" dirty="0" smtClean="0"/>
              <a:t>24</a:t>
            </a:r>
          </a:p>
        </p:txBody>
      </p:sp>
      <p:sp>
        <p:nvSpPr>
          <p:cNvPr id="4100" name="Rectangle 3"/>
          <p:cNvSpPr>
            <a:spLocks noChangeArrowheads="1"/>
          </p:cNvSpPr>
          <p:nvPr/>
        </p:nvSpPr>
        <p:spPr bwMode="auto">
          <a:xfrm>
            <a:off x="1633538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 dirty="0"/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0" y="214290"/>
          <a:ext cx="9144000" cy="6424618"/>
        </p:xfrm>
        <a:graphic>
          <a:graphicData uri="http://schemas.openxmlformats.org/presentationml/2006/ole">
            <p:oleObj spid="_x0000_s3074" name="Worksheet" r:id="rId3" imgW="8004742" imgH="5639289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161242"/>
          </a:xfrm>
        </p:spPr>
        <p:txBody>
          <a:bodyPr vert="horz" anchor="ctr">
            <a:noAutofit/>
          </a:bodyPr>
          <a:lstStyle/>
          <a:p>
            <a:pPr marL="0" algn="ctr"/>
            <a:r>
              <a:rPr lang="es-ES" sz="3000" b="1" dirty="0" smtClean="0"/>
              <a:t>GRUPO DE EDAD. 14-16 F/16-18 M</a:t>
            </a:r>
            <a:br>
              <a:rPr lang="es-ES" sz="3000" b="1" dirty="0" smtClean="0"/>
            </a:br>
            <a:r>
              <a:rPr lang="es-ES" sz="3000" b="1" dirty="0" smtClean="0"/>
              <a:t>PREPARACION PARA COMPETIR</a:t>
            </a:r>
            <a:endParaRPr lang="es-ES" sz="3000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43050"/>
            <a:ext cx="8229600" cy="4811758"/>
          </a:xfrm>
        </p:spPr>
        <p:txBody>
          <a:bodyPr>
            <a:normAutofit fontScale="92500" lnSpcReduction="20000"/>
          </a:bodyPr>
          <a:lstStyle/>
          <a:p>
            <a:r>
              <a:rPr lang="es-ES" b="1" dirty="0" smtClean="0"/>
              <a:t>Técnica estilos y desarrollo técnico</a:t>
            </a:r>
          </a:p>
          <a:p>
            <a:r>
              <a:rPr lang="es-ES" b="1" dirty="0" smtClean="0"/>
              <a:t>Desarrollo Aeróbico. Alto volumen</a:t>
            </a:r>
          </a:p>
          <a:p>
            <a:r>
              <a:rPr lang="es-ES" b="1" dirty="0" smtClean="0"/>
              <a:t>Mayor intensidad cargas anaeróbicas</a:t>
            </a:r>
          </a:p>
          <a:p>
            <a:r>
              <a:rPr lang="es-ES" b="1" dirty="0" smtClean="0"/>
              <a:t>Trabajo importante de batido</a:t>
            </a:r>
          </a:p>
          <a:p>
            <a:r>
              <a:rPr lang="es-ES" b="1" dirty="0" smtClean="0"/>
              <a:t>Mayor especialización</a:t>
            </a:r>
          </a:p>
          <a:p>
            <a:r>
              <a:rPr lang="es-ES" b="1" dirty="0" smtClean="0"/>
              <a:t>Aprendizaje de la puesta apunto</a:t>
            </a:r>
          </a:p>
          <a:p>
            <a:r>
              <a:rPr lang="es-ES" b="1" dirty="0" smtClean="0"/>
              <a:t>2 macrociclos de preparación</a:t>
            </a:r>
          </a:p>
          <a:p>
            <a:r>
              <a:rPr lang="es-ES" b="1" dirty="0" smtClean="0"/>
              <a:t>Desarrollo de la fuerza individualizada</a:t>
            </a:r>
          </a:p>
          <a:p>
            <a:r>
              <a:rPr lang="es-ES" b="1" dirty="0" smtClean="0"/>
              <a:t>Mayor autonomía del nadador</a:t>
            </a:r>
          </a:p>
          <a:p>
            <a:r>
              <a:rPr lang="es-ES" b="1" dirty="0" smtClean="0"/>
              <a:t>Mayor número de competiciones</a:t>
            </a:r>
          </a:p>
          <a:p>
            <a:r>
              <a:rPr lang="es-ES" b="1" dirty="0" smtClean="0"/>
              <a:t>Incremento de la fuerza especial</a:t>
            </a:r>
            <a:endParaRPr lang="es-E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0108"/>
          </a:xfrm>
        </p:spPr>
        <p:txBody>
          <a:bodyPr>
            <a:noAutofit/>
          </a:bodyPr>
          <a:lstStyle/>
          <a:p>
            <a:pPr algn="ctr"/>
            <a:r>
              <a:rPr lang="es-ES" sz="3600" b="1" dirty="0" smtClean="0"/>
              <a:t>PERIODO DE PREPARACIÓN A LA COMPETICIÓN</a:t>
            </a:r>
            <a:endParaRPr lang="es-ES" sz="3600" b="1" dirty="0"/>
          </a:p>
        </p:txBody>
      </p:sp>
      <p:graphicFrame>
        <p:nvGraphicFramePr>
          <p:cNvPr id="4" name="3 Marcador de tabla"/>
          <p:cNvGraphicFramePr>
            <a:graphicFrameLocks noGrp="1"/>
          </p:cNvGraphicFramePr>
          <p:nvPr>
            <p:ph type="tbl" idx="1"/>
          </p:nvPr>
        </p:nvGraphicFramePr>
        <p:xfrm>
          <a:off x="285720" y="1142984"/>
          <a:ext cx="8643998" cy="5500727"/>
        </p:xfrm>
        <a:graphic>
          <a:graphicData uri="http://schemas.openxmlformats.org/drawingml/2006/table">
            <a:tbl>
              <a:tblPr/>
              <a:tblGrid>
                <a:gridCol w="4286280"/>
                <a:gridCol w="4357718"/>
              </a:tblGrid>
              <a:tr h="78254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SESIONES SEMANALES DE AGUA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6-8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63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DURACIÓN POR SESIÓN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90’-120’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63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SESIONES SEMANALES DE SECO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2-4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63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DURACIÓN POR SESIÓN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40’- 50’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63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METROS POR SESIÓN DE AGUA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4-6 km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63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Nº DE SEMANAS AL AÑO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37-45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63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VOLUMEN DE METROS SEMANAL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1400-2200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85720" y="267494"/>
            <a:ext cx="8643998" cy="1089804"/>
          </a:xfrm>
        </p:spPr>
        <p:txBody>
          <a:bodyPr>
            <a:noAutofit/>
          </a:bodyPr>
          <a:lstStyle/>
          <a:p>
            <a:pPr algn="ctr"/>
            <a:r>
              <a:rPr lang="es-ES" sz="3600" b="1" dirty="0" smtClean="0"/>
              <a:t>GRUPO DE EDAD. +16 F/+18 M</a:t>
            </a:r>
            <a:br>
              <a:rPr lang="es-ES" sz="3600" b="1" dirty="0" smtClean="0"/>
            </a:br>
            <a:r>
              <a:rPr lang="es-ES" sz="3600" b="1" dirty="0" smtClean="0"/>
              <a:t>PERIODO PARA VENCER</a:t>
            </a:r>
            <a:endParaRPr lang="es-ES" sz="3600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5097510"/>
          </a:xfrm>
        </p:spPr>
        <p:txBody>
          <a:bodyPr>
            <a:normAutofit fontScale="92500" lnSpcReduction="20000"/>
          </a:bodyPr>
          <a:lstStyle/>
          <a:p>
            <a:r>
              <a:rPr lang="es-ES" b="1" dirty="0" smtClean="0"/>
              <a:t>Entrenamiento muy específico e individualizado</a:t>
            </a:r>
          </a:p>
          <a:p>
            <a:r>
              <a:rPr lang="es-ES" b="1" dirty="0" smtClean="0"/>
              <a:t>Búsqueda de resultados en las competiciones principales</a:t>
            </a:r>
          </a:p>
          <a:p>
            <a:r>
              <a:rPr lang="es-ES" b="1" dirty="0" smtClean="0"/>
              <a:t>Búsqueda del máximo rendimiento</a:t>
            </a:r>
          </a:p>
          <a:p>
            <a:r>
              <a:rPr lang="es-ES" b="1" dirty="0" smtClean="0"/>
              <a:t>Preparación mental de pruebas. </a:t>
            </a:r>
          </a:p>
          <a:p>
            <a:r>
              <a:rPr lang="es-ES" b="1" dirty="0" smtClean="0"/>
              <a:t>Presión</a:t>
            </a:r>
          </a:p>
          <a:p>
            <a:r>
              <a:rPr lang="es-ES" b="1" dirty="0" smtClean="0"/>
              <a:t>Estrategias de competición</a:t>
            </a:r>
          </a:p>
          <a:p>
            <a:r>
              <a:rPr lang="es-ES" b="1" dirty="0" smtClean="0"/>
              <a:t>Ritmos de las pruebas</a:t>
            </a:r>
          </a:p>
          <a:p>
            <a:r>
              <a:rPr lang="es-ES" b="1" dirty="0" smtClean="0"/>
              <a:t>Métodos de recuperación</a:t>
            </a:r>
          </a:p>
          <a:p>
            <a:r>
              <a:rPr lang="es-ES" b="1" dirty="0" smtClean="0"/>
              <a:t>Importancia de los pequeños detalles</a:t>
            </a:r>
          </a:p>
          <a:p>
            <a:r>
              <a:rPr lang="es-ES" b="1" dirty="0" smtClean="0"/>
              <a:t>Distribución de grupos por especialidades</a:t>
            </a:r>
          </a:p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0" y="142875"/>
            <a:ext cx="9144000" cy="571500"/>
          </a:xfrm>
        </p:spPr>
        <p:txBody>
          <a:bodyPr vert="horz" anchor="ctr">
            <a:noAutofit/>
          </a:bodyPr>
          <a:lstStyle/>
          <a:p>
            <a:pPr marL="0" algn="ctr"/>
            <a:r>
              <a:rPr lang="es-ES" sz="3000" b="1" dirty="0" smtClean="0"/>
              <a:t>PERIODO PARA VENCER</a:t>
            </a:r>
            <a:endParaRPr lang="es-ES" sz="3000" b="1" dirty="0"/>
          </a:p>
        </p:txBody>
      </p:sp>
      <p:graphicFrame>
        <p:nvGraphicFramePr>
          <p:cNvPr id="4" name="3 Marcador de tabla"/>
          <p:cNvGraphicFramePr>
            <a:graphicFrameLocks noGrp="1"/>
          </p:cNvGraphicFramePr>
          <p:nvPr>
            <p:ph type="tbl" idx="4294967295"/>
          </p:nvPr>
        </p:nvGraphicFramePr>
        <p:xfrm>
          <a:off x="571472" y="1285875"/>
          <a:ext cx="8072527" cy="5268041"/>
        </p:xfrm>
        <a:graphic>
          <a:graphicData uri="http://schemas.openxmlformats.org/drawingml/2006/table">
            <a:tbl>
              <a:tblPr/>
              <a:tblGrid>
                <a:gridCol w="4203051"/>
                <a:gridCol w="3869476"/>
              </a:tblGrid>
              <a:tr h="7418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SESIONES SEMANALES DE AGUA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6-9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55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DURACIÓN POR SESIÓN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120-135’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86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SESIONES SEMANALES DE SECO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3-5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55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DURACIÓN POR SESIÓN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45’-60’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55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METROS POR SESIÓN DE AGUA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5-8 km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55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Nº DE SEMANAS AL AÑO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42-47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55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VOLUMEN DE METROS SEMANAL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1400-2500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81000" y="214290"/>
            <a:ext cx="8334404" cy="857256"/>
          </a:xfrm>
        </p:spPr>
        <p:txBody>
          <a:bodyPr>
            <a:noAutofit/>
          </a:bodyPr>
          <a:lstStyle/>
          <a:p>
            <a:pPr algn="ctr"/>
            <a:r>
              <a:rPr lang="es-ES" sz="3000" dirty="0" smtClean="0"/>
              <a:t>¿</a:t>
            </a:r>
            <a:r>
              <a:rPr lang="es-ES" sz="3000" b="1" dirty="0" smtClean="0"/>
              <a:t>PORQUÉ SE APUNTAN A LA PISCINA LOS NIÑOS PEQUEÑOS?</a:t>
            </a:r>
            <a:endParaRPr lang="es-ES" sz="3000" b="1" dirty="0"/>
          </a:p>
        </p:txBody>
      </p:sp>
      <p:sp>
        <p:nvSpPr>
          <p:cNvPr id="3" name="2 Marcador de contenido"/>
          <p:cNvSpPr>
            <a:spLocks noGrp="1"/>
          </p:cNvSpPr>
          <p:nvPr>
            <p:ph type="body" idx="1"/>
          </p:nvPr>
        </p:nvSpPr>
        <p:spPr>
          <a:xfrm>
            <a:off x="714348" y="1214422"/>
            <a:ext cx="7786742" cy="1928826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es-ES" sz="3200" b="1" dirty="0" smtClean="0"/>
              <a:t>Para estar con amigos</a:t>
            </a:r>
          </a:p>
          <a:p>
            <a:pPr algn="ctr"/>
            <a:r>
              <a:rPr lang="es-ES" sz="3200" b="1" dirty="0" smtClean="0"/>
              <a:t>Por diversión</a:t>
            </a:r>
          </a:p>
          <a:p>
            <a:pPr algn="ctr"/>
            <a:r>
              <a:rPr lang="es-ES" sz="3200" b="1" dirty="0" smtClean="0"/>
              <a:t>Por hacer un deporte</a:t>
            </a:r>
          </a:p>
          <a:p>
            <a:pPr algn="ctr"/>
            <a:r>
              <a:rPr lang="es-ES" sz="3200" b="1" dirty="0" smtClean="0"/>
              <a:t>Para aprender a nadar</a:t>
            </a:r>
          </a:p>
          <a:p>
            <a:pPr algn="ctr"/>
            <a:r>
              <a:rPr lang="es-ES" sz="3200" b="1" dirty="0" smtClean="0"/>
              <a:t>Por recomendación médica</a:t>
            </a:r>
          </a:p>
          <a:p>
            <a:endParaRPr lang="es-ES" dirty="0"/>
          </a:p>
        </p:txBody>
      </p:sp>
      <p:pic>
        <p:nvPicPr>
          <p:cNvPr id="5" name="4 Marcador de contenido" descr="484663_221343438002173_1021681992_n.jpg"/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1500166" y="3214662"/>
            <a:ext cx="6429420" cy="36433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32" y="285751"/>
            <a:ext cx="8405842" cy="1071547"/>
          </a:xfrm>
        </p:spPr>
        <p:txBody>
          <a:bodyPr vert="horz" anchor="ctr">
            <a:noAutofit/>
          </a:bodyPr>
          <a:lstStyle/>
          <a:p>
            <a:pPr algn="ctr"/>
            <a:r>
              <a:rPr lang="es-ES" sz="3000" dirty="0" smtClean="0"/>
              <a:t>FORMAS DE PROGRESIÓN DE LA CARGA DE ENTRENAMIENTO ENTRE PERIODOS</a:t>
            </a:r>
            <a:endParaRPr lang="es-ES" sz="3000" dirty="0"/>
          </a:p>
        </p:txBody>
      </p:sp>
      <p:sp>
        <p:nvSpPr>
          <p:cNvPr id="3" name="2 Marcador de contenido"/>
          <p:cNvSpPr>
            <a:spLocks noGrp="1"/>
          </p:cNvSpPr>
          <p:nvPr>
            <p:ph type="body" idx="1"/>
          </p:nvPr>
        </p:nvSpPr>
        <p:spPr>
          <a:xfrm>
            <a:off x="285720" y="1571612"/>
            <a:ext cx="9286940" cy="50006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s-ES" sz="3000" b="1" dirty="0" smtClean="0"/>
              <a:t>Aumentando frecuencia de entrenamiento</a:t>
            </a:r>
          </a:p>
          <a:p>
            <a:pPr>
              <a:buNone/>
            </a:pPr>
            <a:r>
              <a:rPr lang="es-ES" sz="3000" b="1" dirty="0" smtClean="0"/>
              <a:t>Aumentando la duración del entrenamiento</a:t>
            </a:r>
          </a:p>
          <a:p>
            <a:pPr>
              <a:buNone/>
            </a:pPr>
            <a:r>
              <a:rPr lang="es-ES" sz="3000" b="1" dirty="0" smtClean="0"/>
              <a:t>Aumentando el volumen o distancia cubierta</a:t>
            </a:r>
          </a:p>
          <a:p>
            <a:pPr>
              <a:buNone/>
            </a:pPr>
            <a:r>
              <a:rPr lang="es-ES" sz="3000" b="1" dirty="0" smtClean="0"/>
              <a:t>Disminuyendo el descanso entre repeticiones</a:t>
            </a:r>
          </a:p>
          <a:p>
            <a:pPr>
              <a:buNone/>
            </a:pPr>
            <a:r>
              <a:rPr lang="es-ES" sz="3000" b="1" dirty="0" smtClean="0"/>
              <a:t>Aumentando la intensidad de repeticiones</a:t>
            </a:r>
          </a:p>
          <a:p>
            <a:pPr>
              <a:buNone/>
            </a:pPr>
            <a:r>
              <a:rPr lang="es-ES" sz="3000" b="1" dirty="0" smtClean="0"/>
              <a:t>Aumentando progresivamente el número de competiciones importantes</a:t>
            </a:r>
          </a:p>
          <a:p>
            <a:pPr>
              <a:buNone/>
            </a:pPr>
            <a:r>
              <a:rPr lang="es-ES" sz="3000" b="1" dirty="0" smtClean="0"/>
              <a:t>Nadando más pruebas en cada competición</a:t>
            </a:r>
          </a:p>
          <a:p>
            <a:pPr algn="just">
              <a:buNone/>
            </a:pPr>
            <a:endParaRPr lang="es-ES" b="1" dirty="0" smtClean="0"/>
          </a:p>
          <a:p>
            <a:pPr>
              <a:buNone/>
            </a:pP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4282" y="0"/>
            <a:ext cx="8929718" cy="1071546"/>
          </a:xfrm>
        </p:spPr>
        <p:txBody>
          <a:bodyPr vert="horz" anchor="ctr">
            <a:noAutofit/>
          </a:bodyPr>
          <a:lstStyle/>
          <a:p>
            <a:pPr algn="ctr"/>
            <a:r>
              <a:rPr lang="es-ES" sz="3000" dirty="0" smtClean="0"/>
              <a:t>MÉTODOS ELEMENTALES DE TRABAJO EN NADADORESJOVENES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type="body" idx="1"/>
          </p:nvPr>
        </p:nvSpPr>
        <p:spPr>
          <a:xfrm>
            <a:off x="0" y="1142984"/>
            <a:ext cx="8929718" cy="2214578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es-ES" sz="3200" b="1" dirty="0" smtClean="0"/>
              <a:t>Relevos</a:t>
            </a:r>
          </a:p>
          <a:p>
            <a:pPr algn="ctr"/>
            <a:r>
              <a:rPr lang="es-ES" sz="3200" b="1" dirty="0" smtClean="0"/>
              <a:t>Virajes salidas y llegadas</a:t>
            </a:r>
          </a:p>
          <a:p>
            <a:pPr algn="ctr"/>
            <a:r>
              <a:rPr lang="es-ES" sz="3200" b="1" dirty="0" smtClean="0"/>
              <a:t>Batido</a:t>
            </a:r>
          </a:p>
          <a:p>
            <a:pPr algn="ctr"/>
            <a:r>
              <a:rPr lang="es-ES" sz="3200" b="1" dirty="0" smtClean="0"/>
              <a:t>Entrenamiento de estilos individual</a:t>
            </a:r>
          </a:p>
          <a:p>
            <a:pPr algn="ctr"/>
            <a:r>
              <a:rPr lang="es-ES" sz="3200" b="1" dirty="0" smtClean="0"/>
              <a:t>Preparación física en sec</a:t>
            </a:r>
            <a:r>
              <a:rPr lang="es-ES" sz="3200" dirty="0" smtClean="0"/>
              <a:t>o</a:t>
            </a:r>
          </a:p>
          <a:p>
            <a:pPr algn="ctr"/>
            <a:endParaRPr lang="es-ES" dirty="0"/>
          </a:p>
        </p:txBody>
      </p:sp>
      <p:pic>
        <p:nvPicPr>
          <p:cNvPr id="8" name="7 Marcador de contenido" descr="Picornell.JPG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214282" y="3286124"/>
            <a:ext cx="8715436" cy="328614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s-ES" sz="4000" dirty="0" smtClean="0"/>
              <a:t>RELEVOS</a:t>
            </a:r>
            <a:endParaRPr lang="es-ES" sz="4000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349474" cy="3017520"/>
          </a:xfrm>
        </p:spPr>
        <p:txBody>
          <a:bodyPr>
            <a:normAutofit fontScale="77500" lnSpcReduction="20000"/>
          </a:bodyPr>
          <a:lstStyle/>
          <a:p>
            <a:r>
              <a:rPr lang="es-ES" dirty="0" smtClean="0"/>
              <a:t>GARY HALL</a:t>
            </a:r>
            <a:endParaRPr lang="es-ES" dirty="0"/>
          </a:p>
        </p:txBody>
      </p:sp>
      <p:sp>
        <p:nvSpPr>
          <p:cNvPr id="7" name="6 Marcador de texto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349474" cy="3017520"/>
          </a:xfrm>
        </p:spPr>
        <p:txBody>
          <a:bodyPr>
            <a:normAutofit fontScale="77500" lnSpcReduction="20000"/>
          </a:bodyPr>
          <a:lstStyle/>
          <a:p>
            <a:r>
              <a:rPr lang="es-ES" dirty="0" smtClean="0"/>
              <a:t>4X100 LIBRE AUSTRALIA</a:t>
            </a:r>
            <a:endParaRPr lang="es-ES" dirty="0"/>
          </a:p>
        </p:txBody>
      </p:sp>
      <p:pic>
        <p:nvPicPr>
          <p:cNvPr id="6" name="5 Marcador de contenido" descr="1111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2714612" y="285728"/>
            <a:ext cx="4357717" cy="3000396"/>
          </a:xfrm>
        </p:spPr>
      </p:pic>
      <p:pic>
        <p:nvPicPr>
          <p:cNvPr id="8" name="7 Marcador de contenido" descr="1112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2714612" y="3429000"/>
            <a:ext cx="4357718" cy="300039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00100" y="285728"/>
            <a:ext cx="7239000" cy="785818"/>
          </a:xfrm>
        </p:spPr>
        <p:txBody>
          <a:bodyPr vert="horz" anchor="ctr">
            <a:noAutofit/>
          </a:bodyPr>
          <a:lstStyle/>
          <a:p>
            <a:pPr algn="ctr"/>
            <a:r>
              <a:rPr lang="es-ES" sz="3000" dirty="0" smtClean="0"/>
              <a:t>MOTIVOS PARA ENTRENAR LAS PRUEBAS DE RELEVOS</a:t>
            </a:r>
            <a:endParaRPr lang="es-ES" sz="3000" dirty="0"/>
          </a:p>
        </p:txBody>
      </p:sp>
      <p:sp>
        <p:nvSpPr>
          <p:cNvPr id="3" name="2 Marcador de contenido"/>
          <p:cNvSpPr>
            <a:spLocks noGrp="1"/>
          </p:cNvSpPr>
          <p:nvPr>
            <p:ph type="body" idx="1"/>
          </p:nvPr>
        </p:nvSpPr>
        <p:spPr>
          <a:xfrm>
            <a:off x="381000" y="1214422"/>
            <a:ext cx="8191528" cy="1714512"/>
          </a:xfrm>
        </p:spPr>
        <p:txBody>
          <a:bodyPr>
            <a:normAutofit/>
          </a:bodyPr>
          <a:lstStyle/>
          <a:p>
            <a:pPr algn="ctr"/>
            <a:r>
              <a:rPr lang="es-ES" sz="2400" b="1" dirty="0" smtClean="0"/>
              <a:t>Belleza, espectacularidad, intensidad, emoción, compañerismo, control mental, estrategia, espíritu de equipo, compromiso, confianza, presión, motivación voluntad de superar al rival.</a:t>
            </a:r>
            <a:endParaRPr lang="es-ES" sz="2400" b="1" dirty="0"/>
          </a:p>
        </p:txBody>
      </p:sp>
      <p:pic>
        <p:nvPicPr>
          <p:cNvPr id="5" name="4 Marcador de contenido" descr="1.JPG"/>
          <p:cNvPicPr>
            <a:picLocks noGrp="1" noChangeAspect="1"/>
          </p:cNvPicPr>
          <p:nvPr>
            <p:ph type="tbl" idx="4294967295"/>
          </p:nvPr>
        </p:nvPicPr>
        <p:blipFill>
          <a:blip r:embed="rId2"/>
          <a:stretch>
            <a:fillRect/>
          </a:stretch>
        </p:blipFill>
        <p:spPr>
          <a:xfrm>
            <a:off x="714348" y="2857496"/>
            <a:ext cx="7643866" cy="400050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Título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946928"/>
          </a:xfrm>
        </p:spPr>
        <p:txBody>
          <a:bodyPr vert="horz" anchor="ctr">
            <a:noAutofit/>
          </a:bodyPr>
          <a:lstStyle/>
          <a:p>
            <a:pPr algn="ctr"/>
            <a:r>
              <a:rPr lang="es-ES" sz="3000" b="1" dirty="0" smtClean="0"/>
              <a:t>SALIDAS Y VIRAJES</a:t>
            </a:r>
            <a:endParaRPr lang="es-ES" sz="3000" b="1" dirty="0"/>
          </a:p>
        </p:txBody>
      </p:sp>
      <p:pic>
        <p:nvPicPr>
          <p:cNvPr id="12" name="11 Marcador de posición de imagen" descr="1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14282" y="1928802"/>
            <a:ext cx="4786346" cy="3429024"/>
          </a:xfrm>
        </p:spPr>
      </p:pic>
      <p:sp>
        <p:nvSpPr>
          <p:cNvPr id="5" name="4 Marcador de contenido"/>
          <p:cNvSpPr>
            <a:spLocks noGrp="1"/>
          </p:cNvSpPr>
          <p:nvPr>
            <p:ph sz="half" idx="2"/>
          </p:nvPr>
        </p:nvSpPr>
        <p:spPr>
          <a:xfrm>
            <a:off x="5000628" y="1785927"/>
            <a:ext cx="3686172" cy="4462474"/>
          </a:xfrm>
        </p:spPr>
        <p:txBody>
          <a:bodyPr>
            <a:normAutofit fontScale="62500" lnSpcReduction="20000"/>
          </a:bodyPr>
          <a:lstStyle/>
          <a:p>
            <a:r>
              <a:rPr lang="es-ES" sz="4000" b="1" dirty="0" smtClean="0"/>
              <a:t>Ganan carreras</a:t>
            </a:r>
          </a:p>
          <a:p>
            <a:r>
              <a:rPr lang="es-ES" sz="4000" b="1" dirty="0" smtClean="0"/>
              <a:t>2 tipos de salida</a:t>
            </a:r>
          </a:p>
          <a:p>
            <a:r>
              <a:rPr lang="es-ES" sz="4000" b="1" dirty="0" smtClean="0"/>
              <a:t>1- Atletismo</a:t>
            </a:r>
          </a:p>
          <a:p>
            <a:r>
              <a:rPr lang="es-ES" sz="4000" b="1" dirty="0" smtClean="0"/>
              <a:t>2- Clásica</a:t>
            </a:r>
          </a:p>
          <a:p>
            <a:r>
              <a:rPr lang="es-ES" sz="4000" b="1" dirty="0" smtClean="0"/>
              <a:t>Practicar ambas</a:t>
            </a:r>
          </a:p>
          <a:p>
            <a:r>
              <a:rPr lang="es-ES" sz="4000" b="1" dirty="0" smtClean="0"/>
              <a:t>Trabajo diario</a:t>
            </a:r>
          </a:p>
          <a:p>
            <a:r>
              <a:rPr lang="es-ES" sz="4000" b="1" dirty="0" smtClean="0"/>
              <a:t>No está claro cual es más efectiva</a:t>
            </a:r>
          </a:p>
          <a:p>
            <a:r>
              <a:rPr lang="es-ES" sz="4000" b="1" dirty="0" smtClean="0"/>
              <a:t>Trabajo de piernas </a:t>
            </a:r>
          </a:p>
          <a:p>
            <a:r>
              <a:rPr lang="es-ES" sz="4000" b="1" dirty="0" smtClean="0"/>
              <a:t>15 metros</a:t>
            </a:r>
          </a:p>
          <a:p>
            <a:endParaRPr lang="es-ES" sz="2800" dirty="0" smtClean="0"/>
          </a:p>
          <a:p>
            <a:pPr>
              <a:buNone/>
            </a:pPr>
            <a:r>
              <a:rPr lang="es-ES" sz="2800" dirty="0" smtClean="0"/>
              <a:t>  </a:t>
            </a:r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4282" y="214290"/>
            <a:ext cx="8229600" cy="1399032"/>
          </a:xfrm>
        </p:spPr>
        <p:txBody>
          <a:bodyPr vert="horz" anchor="ctr">
            <a:noAutofit/>
          </a:bodyPr>
          <a:lstStyle/>
          <a:p>
            <a:pPr algn="ctr"/>
            <a:r>
              <a:rPr lang="es-ES" sz="3000" b="1" dirty="0" smtClean="0"/>
              <a:t>SALIDA TIPO ATLETISMO          </a:t>
            </a:r>
            <a:endParaRPr lang="es-ES" sz="3000" b="1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114800" cy="4921273"/>
          </a:xfrm>
        </p:spPr>
        <p:txBody>
          <a:bodyPr>
            <a:normAutofit/>
          </a:bodyPr>
          <a:lstStyle/>
          <a:p>
            <a:r>
              <a:rPr lang="es-ES" b="1" dirty="0" smtClean="0"/>
              <a:t>Pierna principal adelantada</a:t>
            </a:r>
          </a:p>
          <a:p>
            <a:r>
              <a:rPr lang="es-ES" b="1" dirty="0" smtClean="0"/>
              <a:t>Se deja el poyete más rápido</a:t>
            </a:r>
          </a:p>
          <a:p>
            <a:r>
              <a:rPr lang="es-ES" b="1" dirty="0" smtClean="0"/>
              <a:t>Se aplica menor fuerza en poyete en el despegue que puede provocar una  velocidad de entrada más lenta</a:t>
            </a:r>
          </a:p>
          <a:p>
            <a:endParaRPr lang="es-ES" dirty="0"/>
          </a:p>
        </p:txBody>
      </p:sp>
      <p:pic>
        <p:nvPicPr>
          <p:cNvPr id="5" name="4 Marcador de contenido" descr="salida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500562" y="1857364"/>
            <a:ext cx="4429156" cy="392909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81000" y="271465"/>
            <a:ext cx="7977214" cy="1014396"/>
          </a:xfrm>
        </p:spPr>
        <p:txBody>
          <a:bodyPr vert="horz" anchor="ctr">
            <a:noAutofit/>
          </a:bodyPr>
          <a:lstStyle/>
          <a:p>
            <a:pPr algn="ctr"/>
            <a:r>
              <a:rPr lang="es-ES" sz="3000" dirty="0" smtClean="0"/>
              <a:t>SALIDA CLÁSICA</a:t>
            </a:r>
            <a:endParaRPr lang="es-ES" sz="3000" dirty="0"/>
          </a:p>
        </p:txBody>
      </p:sp>
      <p:sp>
        <p:nvSpPr>
          <p:cNvPr id="5" name="4 Marcador de contenido"/>
          <p:cNvSpPr>
            <a:spLocks noGrp="1"/>
          </p:cNvSpPr>
          <p:nvPr>
            <p:ph type="body" idx="1"/>
          </p:nvPr>
        </p:nvSpPr>
        <p:spPr>
          <a:xfrm>
            <a:off x="381000" y="1142984"/>
            <a:ext cx="7905776" cy="1714512"/>
          </a:xfrm>
        </p:spPr>
        <p:txBody>
          <a:bodyPr>
            <a:normAutofit/>
          </a:bodyPr>
          <a:lstStyle/>
          <a:p>
            <a:pPr algn="ctr"/>
            <a:r>
              <a:rPr lang="es-ES" sz="2800" b="1" dirty="0" smtClean="0"/>
              <a:t>Se gasta mayor tiempo en el poyete</a:t>
            </a:r>
          </a:p>
          <a:p>
            <a:pPr algn="ctr"/>
            <a:r>
              <a:rPr lang="es-ES" sz="2800" b="1" dirty="0" smtClean="0"/>
              <a:t>Importante en nadadores muy potentes</a:t>
            </a:r>
            <a:endParaRPr lang="es-ES" sz="2800" b="1" dirty="0"/>
          </a:p>
        </p:txBody>
      </p:sp>
      <p:pic>
        <p:nvPicPr>
          <p:cNvPr id="6" name="5 Marcador de contenido" descr="HECTOR.JPG"/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785786" y="2428868"/>
            <a:ext cx="7143800" cy="407196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928694"/>
          </a:xfrm>
        </p:spPr>
        <p:txBody>
          <a:bodyPr vert="horz" anchor="ctr">
            <a:noAutofit/>
          </a:bodyPr>
          <a:lstStyle/>
          <a:p>
            <a:pPr algn="ctr"/>
            <a:r>
              <a:rPr lang="es-ES" sz="3000" b="1" dirty="0" smtClean="0"/>
              <a:t>CONTRIBUCIÓN DE LAS SALIDAS Y VIRAJES</a:t>
            </a:r>
            <a:endParaRPr lang="es-ES" sz="3000" b="1" dirty="0"/>
          </a:p>
        </p:txBody>
      </p:sp>
      <p:graphicFrame>
        <p:nvGraphicFramePr>
          <p:cNvPr id="4" name="3 Marcador de tabla"/>
          <p:cNvGraphicFramePr>
            <a:graphicFrameLocks noGrp="1"/>
          </p:cNvGraphicFramePr>
          <p:nvPr>
            <p:ph sz="half" idx="1"/>
          </p:nvPr>
        </p:nvGraphicFramePr>
        <p:xfrm>
          <a:off x="571472" y="1643050"/>
          <a:ext cx="7786744" cy="35004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6686"/>
                <a:gridCol w="1946686"/>
                <a:gridCol w="1946686"/>
                <a:gridCol w="1946686"/>
              </a:tblGrid>
              <a:tr h="782018">
                <a:tc>
                  <a:txBody>
                    <a:bodyPr/>
                    <a:lstStyle/>
                    <a:p>
                      <a:pPr algn="ctr"/>
                      <a:r>
                        <a:rPr lang="es-ES" sz="2000" b="1" dirty="0" smtClean="0"/>
                        <a:t>DISTANCIA</a:t>
                      </a:r>
                      <a:endParaRPr lang="es-ES" sz="2000" b="1" dirty="0"/>
                    </a:p>
                  </a:txBody>
                  <a:tcPr marL="47513" marR="475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b="1" dirty="0" smtClean="0"/>
                        <a:t>SALIDAS</a:t>
                      </a:r>
                      <a:endParaRPr lang="es-ES" sz="2000" b="1" dirty="0"/>
                    </a:p>
                  </a:txBody>
                  <a:tcPr marL="47513" marR="475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b="1" dirty="0" smtClean="0"/>
                        <a:t>VIRAJES</a:t>
                      </a:r>
                      <a:endParaRPr lang="es-ES" sz="2000" b="1" dirty="0"/>
                    </a:p>
                  </a:txBody>
                  <a:tcPr marL="47513" marR="475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b="1" dirty="0" smtClean="0"/>
                        <a:t>SALIDAS Y VIRAJES</a:t>
                      </a:r>
                      <a:endParaRPr lang="es-ES" sz="2000" b="1" dirty="0"/>
                    </a:p>
                  </a:txBody>
                  <a:tcPr marL="47513" marR="47513"/>
                </a:tc>
              </a:tr>
              <a:tr h="453074">
                <a:tc>
                  <a:txBody>
                    <a:bodyPr/>
                    <a:lstStyle/>
                    <a:p>
                      <a:pPr algn="ctr"/>
                      <a:r>
                        <a:rPr lang="es-ES" sz="2000" b="1" dirty="0" smtClean="0"/>
                        <a:t>50</a:t>
                      </a:r>
                      <a:endParaRPr lang="es-ES" sz="2000" b="1" dirty="0"/>
                    </a:p>
                  </a:txBody>
                  <a:tcPr marL="47513" marR="475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b="1" dirty="0" smtClean="0"/>
                        <a:t>30%</a:t>
                      </a:r>
                      <a:endParaRPr lang="es-ES" sz="2000" b="1" dirty="0"/>
                    </a:p>
                  </a:txBody>
                  <a:tcPr marL="47513" marR="475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b="1" dirty="0" smtClean="0"/>
                        <a:t>0%</a:t>
                      </a:r>
                      <a:endParaRPr lang="es-ES" sz="2000" b="1" dirty="0"/>
                    </a:p>
                  </a:txBody>
                  <a:tcPr marL="47513" marR="475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b="1" dirty="0" smtClean="0"/>
                        <a:t>30%</a:t>
                      </a:r>
                      <a:endParaRPr lang="es-ES" sz="2000" b="1" dirty="0"/>
                    </a:p>
                  </a:txBody>
                  <a:tcPr marL="47513" marR="47513"/>
                </a:tc>
              </a:tr>
              <a:tr h="453074">
                <a:tc>
                  <a:txBody>
                    <a:bodyPr/>
                    <a:lstStyle/>
                    <a:p>
                      <a:pPr algn="ctr"/>
                      <a:r>
                        <a:rPr lang="es-ES" sz="2000" b="1" dirty="0" smtClean="0"/>
                        <a:t>100</a:t>
                      </a:r>
                      <a:endParaRPr lang="es-ES" sz="2000" b="1" dirty="0"/>
                    </a:p>
                  </a:txBody>
                  <a:tcPr marL="47513" marR="475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b="1" dirty="0" smtClean="0"/>
                        <a:t>15%</a:t>
                      </a:r>
                      <a:endParaRPr lang="es-ES" sz="2000" b="1" dirty="0"/>
                    </a:p>
                  </a:txBody>
                  <a:tcPr marL="47513" marR="475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b="1" dirty="0" smtClean="0"/>
                        <a:t>7’5%</a:t>
                      </a:r>
                      <a:endParaRPr lang="es-ES" sz="2000" b="1" dirty="0"/>
                    </a:p>
                  </a:txBody>
                  <a:tcPr marL="47513" marR="475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b="1" dirty="0" smtClean="0"/>
                        <a:t>22’5%</a:t>
                      </a:r>
                      <a:endParaRPr lang="es-ES" sz="2000" b="1" dirty="0"/>
                    </a:p>
                  </a:txBody>
                  <a:tcPr marL="47513" marR="47513"/>
                </a:tc>
              </a:tr>
              <a:tr h="453074">
                <a:tc>
                  <a:txBody>
                    <a:bodyPr/>
                    <a:lstStyle/>
                    <a:p>
                      <a:pPr algn="ctr"/>
                      <a:r>
                        <a:rPr lang="es-ES" sz="2000" b="1" dirty="0" smtClean="0"/>
                        <a:t>200</a:t>
                      </a:r>
                      <a:endParaRPr lang="es-ES" sz="2000" b="1" dirty="0"/>
                    </a:p>
                  </a:txBody>
                  <a:tcPr marL="47513" marR="475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b="1" dirty="0" smtClean="0"/>
                        <a:t>7’5%</a:t>
                      </a:r>
                      <a:endParaRPr lang="es-ES" sz="2000" b="1" dirty="0"/>
                    </a:p>
                  </a:txBody>
                  <a:tcPr marL="47513" marR="475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b="1" dirty="0" smtClean="0"/>
                        <a:t>11’3%</a:t>
                      </a:r>
                      <a:endParaRPr lang="es-ES" sz="2000" b="1" dirty="0"/>
                    </a:p>
                  </a:txBody>
                  <a:tcPr marL="47513" marR="475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b="1" dirty="0" smtClean="0"/>
                        <a:t>18’8%</a:t>
                      </a:r>
                      <a:endParaRPr lang="es-ES" sz="2000" b="1" dirty="0"/>
                    </a:p>
                  </a:txBody>
                  <a:tcPr marL="47513" marR="47513"/>
                </a:tc>
              </a:tr>
              <a:tr h="453074">
                <a:tc>
                  <a:txBody>
                    <a:bodyPr/>
                    <a:lstStyle/>
                    <a:p>
                      <a:pPr algn="ctr"/>
                      <a:r>
                        <a:rPr lang="es-ES" sz="2000" b="1" dirty="0" smtClean="0"/>
                        <a:t>400</a:t>
                      </a:r>
                      <a:endParaRPr lang="es-ES" sz="2000" b="1" dirty="0"/>
                    </a:p>
                  </a:txBody>
                  <a:tcPr marL="47513" marR="475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b="1" dirty="0" smtClean="0"/>
                        <a:t>3’8%</a:t>
                      </a:r>
                      <a:endParaRPr lang="es-ES" sz="2000" b="1" dirty="0"/>
                    </a:p>
                  </a:txBody>
                  <a:tcPr marL="47513" marR="475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b="1" dirty="0" smtClean="0"/>
                        <a:t>13’1%</a:t>
                      </a:r>
                      <a:endParaRPr lang="es-ES" sz="2000" b="1" dirty="0"/>
                    </a:p>
                  </a:txBody>
                  <a:tcPr marL="47513" marR="475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b="1" dirty="0" smtClean="0"/>
                        <a:t>16’9%</a:t>
                      </a:r>
                      <a:endParaRPr lang="es-ES" sz="2000" b="1" dirty="0"/>
                    </a:p>
                  </a:txBody>
                  <a:tcPr marL="47513" marR="47513"/>
                </a:tc>
              </a:tr>
              <a:tr h="453074">
                <a:tc>
                  <a:txBody>
                    <a:bodyPr/>
                    <a:lstStyle/>
                    <a:p>
                      <a:pPr algn="ctr"/>
                      <a:r>
                        <a:rPr lang="es-ES" sz="2000" b="1" dirty="0" smtClean="0"/>
                        <a:t>800</a:t>
                      </a:r>
                      <a:endParaRPr lang="es-ES" sz="2000" b="1" dirty="0"/>
                    </a:p>
                  </a:txBody>
                  <a:tcPr marL="47513" marR="475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b="1" dirty="0" smtClean="0"/>
                        <a:t>1’9%</a:t>
                      </a:r>
                      <a:endParaRPr lang="es-ES" sz="2000" b="1" dirty="0"/>
                    </a:p>
                  </a:txBody>
                  <a:tcPr marL="47513" marR="475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b="1" dirty="0" smtClean="0"/>
                        <a:t>14’1%</a:t>
                      </a:r>
                      <a:endParaRPr lang="es-ES" sz="2000" b="1" dirty="0"/>
                    </a:p>
                  </a:txBody>
                  <a:tcPr marL="47513" marR="475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b="1" dirty="0" smtClean="0"/>
                        <a:t>15’9%</a:t>
                      </a:r>
                      <a:endParaRPr lang="es-ES" sz="2000" b="1" dirty="0"/>
                    </a:p>
                  </a:txBody>
                  <a:tcPr marL="47513" marR="47513"/>
                </a:tc>
              </a:tr>
              <a:tr h="453074">
                <a:tc>
                  <a:txBody>
                    <a:bodyPr/>
                    <a:lstStyle/>
                    <a:p>
                      <a:pPr algn="ctr"/>
                      <a:r>
                        <a:rPr lang="es-ES" sz="2000" b="1" dirty="0" smtClean="0"/>
                        <a:t>1500</a:t>
                      </a:r>
                      <a:endParaRPr lang="es-ES" sz="2000" b="1" dirty="0"/>
                    </a:p>
                  </a:txBody>
                  <a:tcPr marL="47513" marR="475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b="1" dirty="0" smtClean="0"/>
                        <a:t>1%</a:t>
                      </a:r>
                      <a:endParaRPr lang="es-ES" sz="2000" b="1" dirty="0"/>
                    </a:p>
                  </a:txBody>
                  <a:tcPr marL="47513" marR="475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b="1" dirty="0" smtClean="0"/>
                        <a:t>14’5%</a:t>
                      </a:r>
                      <a:endParaRPr lang="es-ES" sz="2000" b="1" dirty="0"/>
                    </a:p>
                  </a:txBody>
                  <a:tcPr marL="47513" marR="475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b="1" dirty="0" smtClean="0"/>
                        <a:t>15’5%</a:t>
                      </a:r>
                      <a:endParaRPr lang="es-ES" sz="2000" b="1" dirty="0"/>
                    </a:p>
                  </a:txBody>
                  <a:tcPr marL="47513" marR="47513"/>
                </a:tc>
              </a:tr>
            </a:tbl>
          </a:graphicData>
        </a:graphic>
      </p:graphicFrame>
      <p:sp>
        <p:nvSpPr>
          <p:cNvPr id="5" name="4 Marcador de contenido"/>
          <p:cNvSpPr>
            <a:spLocks noGrp="1"/>
          </p:cNvSpPr>
          <p:nvPr>
            <p:ph sz="half" idx="2"/>
          </p:nvPr>
        </p:nvSpPr>
        <p:spPr>
          <a:xfrm>
            <a:off x="357158" y="5357826"/>
            <a:ext cx="8072494" cy="642942"/>
          </a:xfrm>
        </p:spPr>
        <p:txBody>
          <a:bodyPr>
            <a:noAutofit/>
          </a:bodyPr>
          <a:lstStyle/>
          <a:p>
            <a:pPr algn="just"/>
            <a:r>
              <a:rPr lang="es-ES" sz="1400" dirty="0" smtClean="0"/>
              <a:t>Basado en piscina de 50 metros, con una fase de salida de 15 metros y viraje de 7’5+7’5</a:t>
            </a:r>
          </a:p>
          <a:p>
            <a:pPr algn="just">
              <a:buNone/>
            </a:pPr>
            <a:endParaRPr lang="es-ES" sz="1400" dirty="0" smtClean="0"/>
          </a:p>
          <a:p>
            <a:pPr algn="just"/>
            <a:r>
              <a:rPr lang="es-ES" sz="1400" dirty="0" smtClean="0"/>
              <a:t>Adaptado de  Shillabeer </a:t>
            </a:r>
            <a:endParaRPr lang="es-E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714380"/>
          </a:xfrm>
        </p:spPr>
        <p:txBody>
          <a:bodyPr vert="horz" anchor="ctr">
            <a:noAutofit/>
          </a:bodyPr>
          <a:lstStyle/>
          <a:p>
            <a:pPr marL="0" algn="ctr"/>
            <a:r>
              <a:rPr lang="es-ES" sz="3000" b="1" dirty="0" smtClean="0"/>
              <a:t>ERRORES EN LAS SALIDAS</a:t>
            </a:r>
            <a:endParaRPr lang="es-ES" sz="3000" b="1" dirty="0"/>
          </a:p>
        </p:txBody>
      </p:sp>
      <p:sp>
        <p:nvSpPr>
          <p:cNvPr id="6" name="5 Marcador de contenido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5097510"/>
          </a:xfrm>
        </p:spPr>
        <p:txBody>
          <a:bodyPr>
            <a:normAutofit/>
          </a:bodyPr>
          <a:lstStyle/>
          <a:p>
            <a:r>
              <a:rPr lang="es-ES" sz="3600" dirty="0" smtClean="0"/>
              <a:t>Reacción tardía a a la señal de salida</a:t>
            </a:r>
          </a:p>
          <a:p>
            <a:r>
              <a:rPr lang="es-ES" sz="3600" dirty="0" smtClean="0"/>
              <a:t>Entrada defectuosa</a:t>
            </a:r>
          </a:p>
          <a:p>
            <a:r>
              <a:rPr lang="es-ES" sz="3600" dirty="0" smtClean="0"/>
              <a:t>Propulsión ineficaz</a:t>
            </a:r>
          </a:p>
          <a:p>
            <a:r>
              <a:rPr lang="es-ES" sz="3600" dirty="0" smtClean="0"/>
              <a:t>Distancia corta bajo el agua</a:t>
            </a:r>
          </a:p>
          <a:p>
            <a:r>
              <a:rPr lang="es-ES" sz="3600" dirty="0" smtClean="0"/>
              <a:t>Salida a la superficie  deficiente</a:t>
            </a:r>
          </a:p>
          <a:p>
            <a:endParaRPr lang="es-E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875490"/>
          </a:xfrm>
        </p:spPr>
        <p:txBody>
          <a:bodyPr vert="horz" anchor="ctr">
            <a:noAutofit/>
          </a:bodyPr>
          <a:lstStyle/>
          <a:p>
            <a:pPr marL="0" algn="ctr"/>
            <a:r>
              <a:rPr lang="es-ES" sz="3000" b="1" dirty="0" smtClean="0"/>
              <a:t>ERRORES EN LOS VIRAJES</a:t>
            </a:r>
            <a:endParaRPr lang="es-ES" sz="3000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5026072"/>
          </a:xfrm>
        </p:spPr>
        <p:txBody>
          <a:bodyPr/>
          <a:lstStyle/>
          <a:p>
            <a:r>
              <a:rPr lang="es-ES" sz="3600" dirty="0" smtClean="0"/>
              <a:t>Aproximación lenta</a:t>
            </a:r>
          </a:p>
          <a:p>
            <a:r>
              <a:rPr lang="es-ES" sz="3600" dirty="0" smtClean="0"/>
              <a:t>Movimientos de cabeza antes del viraje</a:t>
            </a:r>
          </a:p>
          <a:p>
            <a:r>
              <a:rPr lang="es-ES" sz="3600" dirty="0" smtClean="0"/>
              <a:t>Iniciar el viraje lejos o cerca</a:t>
            </a:r>
          </a:p>
          <a:p>
            <a:r>
              <a:rPr lang="es-ES" sz="3600" dirty="0" smtClean="0"/>
              <a:t>Velocidad lenta en el giro</a:t>
            </a:r>
          </a:p>
          <a:p>
            <a:r>
              <a:rPr lang="es-ES" sz="3600" dirty="0" smtClean="0"/>
              <a:t>Impulso pobre</a:t>
            </a:r>
          </a:p>
          <a:p>
            <a:r>
              <a:rPr lang="es-ES" sz="3600" dirty="0" smtClean="0"/>
              <a:t>Deslizamiento corto</a:t>
            </a:r>
          </a:p>
          <a:p>
            <a:endParaRPr lang="es-ES" dirty="0" smtClean="0"/>
          </a:p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vert="horz" anchor="ctr">
            <a:noAutofit/>
          </a:bodyPr>
          <a:lstStyle/>
          <a:p>
            <a:pPr marL="0" algn="ctr"/>
            <a:r>
              <a:rPr lang="es-ES" sz="3000" b="1" dirty="0" smtClean="0"/>
              <a:t>ESTRATEGIAS DE MOTIVACIÓN EN NADADORES JÓVENES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es-ES" b="1" dirty="0" smtClean="0"/>
              <a:t>Sesiones divertidas</a:t>
            </a:r>
          </a:p>
          <a:p>
            <a:pPr algn="just"/>
            <a:r>
              <a:rPr lang="es-ES" b="1" dirty="0" smtClean="0"/>
              <a:t>Fiestas en la piscina</a:t>
            </a:r>
          </a:p>
          <a:p>
            <a:pPr algn="just"/>
            <a:r>
              <a:rPr lang="es-ES" b="1" dirty="0" smtClean="0"/>
              <a:t>24 horas</a:t>
            </a:r>
          </a:p>
          <a:p>
            <a:pPr algn="just"/>
            <a:r>
              <a:rPr lang="es-ES" b="1" dirty="0" smtClean="0"/>
              <a:t>Celebración de cumpleaños</a:t>
            </a:r>
          </a:p>
          <a:p>
            <a:pPr algn="just"/>
            <a:r>
              <a:rPr lang="es-ES" b="1" dirty="0" smtClean="0"/>
              <a:t>Tabla de records</a:t>
            </a:r>
          </a:p>
          <a:p>
            <a:pPr algn="just"/>
            <a:r>
              <a:rPr lang="es-ES" b="1" dirty="0" smtClean="0"/>
              <a:t>Premios</a:t>
            </a:r>
          </a:p>
          <a:p>
            <a:pPr algn="just"/>
            <a:r>
              <a:rPr lang="es-ES" b="1" dirty="0" smtClean="0"/>
              <a:t>Viaje anual de equipo</a:t>
            </a:r>
          </a:p>
          <a:p>
            <a:pPr algn="just"/>
            <a:r>
              <a:rPr lang="es-ES" b="1" dirty="0" smtClean="0"/>
              <a:t>Proyección de películas  motivadoras</a:t>
            </a:r>
          </a:p>
          <a:p>
            <a:pPr algn="just"/>
            <a:r>
              <a:rPr lang="es-ES" b="1" dirty="0" smtClean="0"/>
              <a:t>Reconocimiento individual y de equipo</a:t>
            </a:r>
          </a:p>
          <a:p>
            <a:pPr>
              <a:buNone/>
            </a:pPr>
            <a:endParaRPr lang="es-ES" b="1" dirty="0" smtClean="0"/>
          </a:p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089804"/>
          </a:xfrm>
        </p:spPr>
        <p:txBody>
          <a:bodyPr vert="horz" anchor="ctr">
            <a:noAutofit/>
          </a:bodyPr>
          <a:lstStyle/>
          <a:p>
            <a:pPr marL="0" algn="ctr"/>
            <a:r>
              <a:rPr lang="es-ES" sz="3000" b="1" dirty="0" smtClean="0"/>
              <a:t>CONCLUSIONES</a:t>
            </a:r>
            <a:endParaRPr lang="es-ES" sz="3000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785786" y="1571612"/>
            <a:ext cx="7901014" cy="4883196"/>
          </a:xfrm>
        </p:spPr>
        <p:txBody>
          <a:bodyPr>
            <a:normAutofit/>
          </a:bodyPr>
          <a:lstStyle/>
          <a:p>
            <a:r>
              <a:rPr lang="es-ES" sz="3600" dirty="0" smtClean="0"/>
              <a:t>Práctica diaria</a:t>
            </a:r>
          </a:p>
          <a:p>
            <a:r>
              <a:rPr lang="es-ES" sz="3600" dirty="0" smtClean="0"/>
              <a:t>Trabajo de fortalecimiento y potencia de piernas en seco</a:t>
            </a:r>
          </a:p>
          <a:p>
            <a:r>
              <a:rPr lang="es-ES" sz="3600" dirty="0" smtClean="0"/>
              <a:t>Aprovechar la ventaja que proporcionan los 15 metros</a:t>
            </a:r>
            <a:endParaRPr lang="es-E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8596" y="150896"/>
            <a:ext cx="857256" cy="6400800"/>
          </a:xfrm>
        </p:spPr>
        <p:txBody>
          <a:bodyPr>
            <a:noAutofit/>
          </a:bodyPr>
          <a:lstStyle/>
          <a:p>
            <a:pPr algn="ctr"/>
            <a:r>
              <a:rPr lang="es-ES" b="1" dirty="0" smtClean="0"/>
              <a:t>IMPORTANCIA DE LOS VIRAJES SALIDAS Y LLEGADAS</a:t>
            </a:r>
            <a:endParaRPr lang="es-ES" b="1" dirty="0"/>
          </a:p>
        </p:txBody>
      </p:sp>
      <p:pic>
        <p:nvPicPr>
          <p:cNvPr id="10" name="9 Marcador de posición de imagen" descr="HmlFfgOMYmkV_880AA[1]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3247" b="3247"/>
          <a:stretch>
            <a:fillRect/>
          </a:stretch>
        </p:blipFill>
        <p:spPr>
          <a:xfrm>
            <a:off x="1643042" y="0"/>
            <a:ext cx="6357982" cy="5000636"/>
          </a:xfrm>
        </p:spPr>
      </p:pic>
      <p:sp>
        <p:nvSpPr>
          <p:cNvPr id="9" name="8 Marcador de texto"/>
          <p:cNvSpPr>
            <a:spLocks noGrp="1"/>
          </p:cNvSpPr>
          <p:nvPr>
            <p:ph type="body" sz="half" idx="2"/>
          </p:nvPr>
        </p:nvSpPr>
        <p:spPr>
          <a:xfrm>
            <a:off x="1643042" y="5286388"/>
            <a:ext cx="6357982" cy="857256"/>
          </a:xfrm>
        </p:spPr>
        <p:txBody>
          <a:bodyPr>
            <a:normAutofit fontScale="92500"/>
          </a:bodyPr>
          <a:lstStyle/>
          <a:p>
            <a:pPr algn="just"/>
            <a:r>
              <a:rPr lang="es-ES" sz="1600" b="1" dirty="0" smtClean="0"/>
              <a:t>ANÁLISIS COMPARATIVO DEL TIEMPO DE SALIDA, VIRAJE, LLEGADA  Y NADO DE LA SEMIFINAL DE 50 BRAZA. CAMPEONATO DE EUROPA DE ESTAMBUL 2009. PISCINA DE 25 METROS</a:t>
            </a:r>
            <a:endParaRPr lang="es-ES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a"/>
          <p:cNvGraphicFramePr>
            <a:graphicFrameLocks noGrp="1"/>
          </p:cNvGraphicFramePr>
          <p:nvPr/>
        </p:nvGraphicFramePr>
        <p:xfrm>
          <a:off x="1" y="-2"/>
          <a:ext cx="9143998" cy="68580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8727"/>
                <a:gridCol w="1143008"/>
                <a:gridCol w="1000132"/>
                <a:gridCol w="1000135"/>
                <a:gridCol w="1142999"/>
                <a:gridCol w="1142999"/>
                <a:gridCol w="1142999"/>
                <a:gridCol w="1142999"/>
              </a:tblGrid>
              <a:tr h="1271113">
                <a:tc>
                  <a:txBody>
                    <a:bodyPr/>
                    <a:lstStyle/>
                    <a:p>
                      <a:endParaRPr lang="es-E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latin typeface="Calibri"/>
                          <a:ea typeface="Calibri"/>
                          <a:cs typeface="Times New Roman"/>
                        </a:rPr>
                        <a:t>T.SALIDA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latin typeface="Calibri"/>
                          <a:ea typeface="Calibri"/>
                          <a:cs typeface="Times New Roman"/>
                        </a:rPr>
                        <a:t>(15)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latin typeface="Calibri"/>
                          <a:ea typeface="Calibri"/>
                          <a:cs typeface="Times New Roman"/>
                        </a:rPr>
                        <a:t>DIF. </a:t>
                      </a:r>
                      <a:r>
                        <a:rPr lang="es-ES" sz="1800" b="1" dirty="0" smtClean="0">
                          <a:latin typeface="Calibri"/>
                          <a:ea typeface="Calibri"/>
                          <a:cs typeface="Times New Roman"/>
                        </a:rPr>
                        <a:t>SALIDA</a:t>
                      </a:r>
                      <a:endParaRPr lang="es-ES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latin typeface="Calibri"/>
                          <a:ea typeface="Calibri"/>
                          <a:cs typeface="Times New Roman"/>
                        </a:rPr>
                        <a:t>T VIRAJE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latin typeface="Calibri"/>
                          <a:ea typeface="Calibri"/>
                          <a:cs typeface="Times New Roman"/>
                        </a:rPr>
                        <a:t>(20-35)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Calibri"/>
                          <a:ea typeface="Calibri"/>
                          <a:cs typeface="Times New Roman"/>
                        </a:rPr>
                        <a:t>DIF. T </a:t>
                      </a:r>
                      <a:r>
                        <a:rPr lang="en-US" sz="1800" b="1" dirty="0" smtClean="0">
                          <a:latin typeface="Calibri"/>
                          <a:ea typeface="Calibri"/>
                          <a:cs typeface="Times New Roman"/>
                        </a:rPr>
                        <a:t>VIRAJE</a:t>
                      </a:r>
                      <a:endParaRPr lang="es-ES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latin typeface="Calibri"/>
                          <a:ea typeface="Calibri"/>
                          <a:cs typeface="Times New Roman"/>
                        </a:rPr>
                        <a:t>T.LLEGADA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latin typeface="Calibri"/>
                          <a:ea typeface="Calibri"/>
                          <a:cs typeface="Times New Roman"/>
                        </a:rPr>
                        <a:t>35-50 M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 smtClean="0">
                          <a:latin typeface="Calibri"/>
                          <a:ea typeface="Calibri"/>
                          <a:cs typeface="Times New Roman"/>
                        </a:rPr>
                        <a:t>DIF.LLEGADA</a:t>
                      </a:r>
                      <a:endParaRPr lang="es-ES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latin typeface="Calibri"/>
                          <a:ea typeface="Calibri"/>
                          <a:cs typeface="Times New Roman"/>
                        </a:rPr>
                        <a:t>TIEMPO TOTAL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latin typeface="Calibri"/>
                          <a:ea typeface="Calibri"/>
                          <a:cs typeface="Times New Roman"/>
                        </a:rPr>
                        <a:t>50 METROS</a:t>
                      </a:r>
                    </a:p>
                  </a:txBody>
                  <a:tcPr marL="68580" marR="68580" marT="0" marB="0"/>
                </a:tc>
              </a:tr>
              <a:tr h="5490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latin typeface="Calibri"/>
                          <a:ea typeface="Calibri"/>
                          <a:cs typeface="Times New Roman"/>
                        </a:rPr>
                        <a:t>HÉCTOR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 smtClean="0">
                          <a:latin typeface="Calibri"/>
                          <a:ea typeface="Calibri"/>
                          <a:cs typeface="Times New Roman"/>
                        </a:rPr>
                        <a:t>6.80 (7)</a:t>
                      </a:r>
                      <a:endParaRPr lang="es-ES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 smtClean="0">
                          <a:latin typeface="Calibri"/>
                          <a:ea typeface="Calibri"/>
                          <a:cs typeface="Times New Roman"/>
                        </a:rPr>
                        <a:t>8.32 (10)</a:t>
                      </a:r>
                      <a:endParaRPr lang="es-ES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 smtClean="0">
                          <a:latin typeface="Calibri"/>
                          <a:ea typeface="Calibri"/>
                          <a:cs typeface="Times New Roman"/>
                        </a:rPr>
                        <a:t>8.78 (2)</a:t>
                      </a:r>
                      <a:endParaRPr lang="es-ES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 smtClean="0">
                          <a:latin typeface="Calibri"/>
                          <a:ea typeface="Calibri"/>
                          <a:cs typeface="Times New Roman"/>
                        </a:rPr>
                        <a:t>26.74 (7)</a:t>
                      </a:r>
                      <a:endParaRPr lang="es-ES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</a:tr>
              <a:tr h="5490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latin typeface="Calibri"/>
                          <a:ea typeface="Calibri"/>
                          <a:cs typeface="Times New Roman"/>
                        </a:rPr>
                        <a:t>BORYSIK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latin typeface="Calibri"/>
                          <a:ea typeface="Calibri"/>
                          <a:cs typeface="Times New Roman"/>
                        </a:rPr>
                        <a:t>6.80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 smtClean="0">
                          <a:latin typeface="Calibri"/>
                          <a:ea typeface="Calibri"/>
                          <a:cs typeface="Times New Roman"/>
                        </a:rPr>
                        <a:t>  0.00</a:t>
                      </a:r>
                      <a:endParaRPr lang="es-ES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latin typeface="Calibri"/>
                          <a:ea typeface="Calibri"/>
                          <a:cs typeface="Times New Roman"/>
                        </a:rPr>
                        <a:t>7.96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 smtClean="0">
                          <a:latin typeface="Calibri"/>
                          <a:ea typeface="Calibri"/>
                          <a:cs typeface="Times New Roman"/>
                        </a:rPr>
                        <a:t>+0.36</a:t>
                      </a:r>
                      <a:endParaRPr lang="es-ES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latin typeface="Calibri"/>
                          <a:ea typeface="Calibri"/>
                          <a:cs typeface="Times New Roman"/>
                        </a:rPr>
                        <a:t>9.03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 smtClean="0">
                          <a:latin typeface="Calibri"/>
                          <a:ea typeface="Calibri"/>
                          <a:cs typeface="Times New Roman"/>
                        </a:rPr>
                        <a:t>-0.25</a:t>
                      </a:r>
                      <a:endParaRPr lang="es-ES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latin typeface="Calibri"/>
                          <a:ea typeface="Calibri"/>
                          <a:cs typeface="Times New Roman"/>
                        </a:rPr>
                        <a:t>26.69</a:t>
                      </a:r>
                    </a:p>
                  </a:txBody>
                  <a:tcPr marL="68580" marR="68580" marT="0" marB="0"/>
                </a:tc>
              </a:tr>
              <a:tr h="5490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latin typeface="Calibri"/>
                          <a:ea typeface="Calibri"/>
                          <a:cs typeface="Times New Roman"/>
                        </a:rPr>
                        <a:t>XYNADAS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latin typeface="Calibri"/>
                          <a:ea typeface="Calibri"/>
                          <a:cs typeface="Times New Roman"/>
                        </a:rPr>
                        <a:t>6.98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 smtClean="0">
                          <a:latin typeface="Calibri"/>
                          <a:ea typeface="Calibri"/>
                          <a:cs typeface="Times New Roman"/>
                        </a:rPr>
                        <a:t>-0.18</a:t>
                      </a:r>
                      <a:endParaRPr lang="es-ES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latin typeface="Calibri"/>
                          <a:ea typeface="Calibri"/>
                          <a:cs typeface="Times New Roman"/>
                        </a:rPr>
                        <a:t>8.06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 smtClean="0">
                          <a:latin typeface="Calibri"/>
                          <a:ea typeface="Calibri"/>
                          <a:cs typeface="Times New Roman"/>
                        </a:rPr>
                        <a:t>+.26</a:t>
                      </a:r>
                      <a:endParaRPr lang="es-ES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latin typeface="Calibri"/>
                          <a:ea typeface="Calibri"/>
                          <a:cs typeface="Times New Roman"/>
                        </a:rPr>
                        <a:t>8.81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 smtClean="0">
                          <a:latin typeface="Calibri"/>
                          <a:ea typeface="Calibri"/>
                          <a:cs typeface="Times New Roman"/>
                        </a:rPr>
                        <a:t>-0.03</a:t>
                      </a:r>
                      <a:endParaRPr lang="es-ES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latin typeface="Calibri"/>
                          <a:ea typeface="Calibri"/>
                          <a:cs typeface="Times New Roman"/>
                        </a:rPr>
                        <a:t>26.59</a:t>
                      </a:r>
                    </a:p>
                  </a:txBody>
                  <a:tcPr marL="68580" marR="68580" marT="0" marB="0"/>
                </a:tc>
              </a:tr>
              <a:tr h="5490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latin typeface="Calibri"/>
                          <a:ea typeface="Calibri"/>
                          <a:cs typeface="Times New Roman"/>
                        </a:rPr>
                        <a:t>DURCH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latin typeface="Calibri"/>
                          <a:ea typeface="Calibri"/>
                          <a:cs typeface="Times New Roman"/>
                        </a:rPr>
                        <a:t>6.56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 smtClean="0">
                          <a:latin typeface="Calibri"/>
                          <a:ea typeface="Calibri"/>
                          <a:cs typeface="Times New Roman"/>
                        </a:rPr>
                        <a:t>+0.24</a:t>
                      </a:r>
                      <a:endParaRPr lang="es-ES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latin typeface="Calibri"/>
                          <a:ea typeface="Calibri"/>
                          <a:cs typeface="Times New Roman"/>
                        </a:rPr>
                        <a:t>8.00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 smtClean="0">
                          <a:latin typeface="Calibri"/>
                          <a:ea typeface="Calibri"/>
                          <a:cs typeface="Times New Roman"/>
                        </a:rPr>
                        <a:t>+0.32</a:t>
                      </a:r>
                      <a:endParaRPr lang="es-ES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latin typeface="Calibri"/>
                          <a:ea typeface="Calibri"/>
                          <a:cs typeface="Times New Roman"/>
                        </a:rPr>
                        <a:t>9.31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 smtClean="0">
                          <a:latin typeface="Calibri"/>
                          <a:ea typeface="Calibri"/>
                          <a:cs typeface="Times New Roman"/>
                        </a:rPr>
                        <a:t>-0.53</a:t>
                      </a:r>
                      <a:endParaRPr lang="es-ES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latin typeface="Calibri"/>
                          <a:ea typeface="Calibri"/>
                          <a:cs typeface="Times New Roman"/>
                        </a:rPr>
                        <a:t>26.81</a:t>
                      </a:r>
                    </a:p>
                  </a:txBody>
                  <a:tcPr marL="68580" marR="68580" marT="0" marB="0"/>
                </a:tc>
              </a:tr>
              <a:tr h="5490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latin typeface="Calibri"/>
                          <a:ea typeface="Calibri"/>
                          <a:cs typeface="Times New Roman"/>
                        </a:rPr>
                        <a:t>TERRÍN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6.48</a:t>
                      </a:r>
                      <a:endParaRPr lang="es-ES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 smtClean="0">
                          <a:latin typeface="Calibri"/>
                          <a:ea typeface="Calibri"/>
                          <a:cs typeface="Times New Roman"/>
                        </a:rPr>
                        <a:t>+0.32</a:t>
                      </a:r>
                      <a:endParaRPr lang="es-ES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7.80</a:t>
                      </a:r>
                      <a:endParaRPr lang="es-ES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 smtClean="0">
                          <a:latin typeface="Calibri"/>
                          <a:ea typeface="Calibri"/>
                          <a:cs typeface="Times New Roman"/>
                        </a:rPr>
                        <a:t>+0.52</a:t>
                      </a:r>
                      <a:endParaRPr lang="es-ES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latin typeface="Calibri"/>
                          <a:ea typeface="Calibri"/>
                          <a:cs typeface="Times New Roman"/>
                        </a:rPr>
                        <a:t>9.12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 smtClean="0">
                          <a:latin typeface="Calibri"/>
                          <a:ea typeface="Calibri"/>
                          <a:cs typeface="Times New Roman"/>
                        </a:rPr>
                        <a:t>-0.34</a:t>
                      </a:r>
                      <a:endParaRPr lang="es-ES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latin typeface="Calibri"/>
                          <a:ea typeface="Calibri"/>
                          <a:cs typeface="Times New Roman"/>
                        </a:rPr>
                        <a:t>26.14</a:t>
                      </a:r>
                    </a:p>
                  </a:txBody>
                  <a:tcPr marL="68580" marR="68580" marT="0" marB="0"/>
                </a:tc>
              </a:tr>
              <a:tr h="5490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latin typeface="Calibri"/>
                          <a:ea typeface="Calibri"/>
                          <a:cs typeface="Times New Roman"/>
                        </a:rPr>
                        <a:t>SILADJY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latin typeface="Calibri"/>
                          <a:ea typeface="Calibri"/>
                          <a:cs typeface="Times New Roman"/>
                        </a:rPr>
                        <a:t>6.84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 smtClean="0">
                          <a:latin typeface="Calibri"/>
                          <a:ea typeface="Calibri"/>
                          <a:cs typeface="Times New Roman"/>
                        </a:rPr>
                        <a:t>-0.04</a:t>
                      </a:r>
                      <a:endParaRPr lang="es-ES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latin typeface="Calibri"/>
                          <a:ea typeface="Calibri"/>
                          <a:cs typeface="Times New Roman"/>
                        </a:rPr>
                        <a:t>7.94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 smtClean="0">
                          <a:latin typeface="Calibri"/>
                          <a:ea typeface="Calibri"/>
                          <a:cs typeface="Times New Roman"/>
                        </a:rPr>
                        <a:t>+0.38</a:t>
                      </a:r>
                      <a:endParaRPr lang="es-ES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8.77</a:t>
                      </a:r>
                      <a:endParaRPr lang="es-ES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 smtClean="0">
                          <a:latin typeface="Calibri"/>
                          <a:ea typeface="Calibri"/>
                          <a:cs typeface="Times New Roman"/>
                        </a:rPr>
                        <a:t>+0.01</a:t>
                      </a:r>
                      <a:endParaRPr lang="es-ES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latin typeface="Calibri"/>
                          <a:ea typeface="Calibri"/>
                          <a:cs typeface="Times New Roman"/>
                        </a:rPr>
                        <a:t>26.37</a:t>
                      </a:r>
                    </a:p>
                  </a:txBody>
                  <a:tcPr marL="68580" marR="68580" marT="0" marB="0"/>
                </a:tc>
              </a:tr>
              <a:tr h="5490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latin typeface="Calibri"/>
                          <a:ea typeface="Calibri"/>
                          <a:cs typeface="Times New Roman"/>
                        </a:rPr>
                        <a:t>DUGONJIC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latin typeface="Calibri"/>
                          <a:ea typeface="Calibri"/>
                          <a:cs typeface="Times New Roman"/>
                        </a:rPr>
                        <a:t>6.52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 smtClean="0">
                          <a:latin typeface="Calibri"/>
                          <a:ea typeface="Calibri"/>
                          <a:cs typeface="Times New Roman"/>
                        </a:rPr>
                        <a:t>+0.28</a:t>
                      </a:r>
                      <a:endParaRPr lang="es-ES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latin typeface="Calibri"/>
                          <a:ea typeface="Calibri"/>
                          <a:cs typeface="Times New Roman"/>
                        </a:rPr>
                        <a:t>7.98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 smtClean="0">
                          <a:latin typeface="Calibri"/>
                          <a:ea typeface="Calibri"/>
                          <a:cs typeface="Times New Roman"/>
                        </a:rPr>
                        <a:t>+0.34</a:t>
                      </a:r>
                      <a:endParaRPr lang="es-ES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latin typeface="Calibri"/>
                          <a:ea typeface="Calibri"/>
                          <a:cs typeface="Times New Roman"/>
                        </a:rPr>
                        <a:t>9.16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 smtClean="0">
                          <a:latin typeface="Calibri"/>
                          <a:ea typeface="Calibri"/>
                          <a:cs typeface="Times New Roman"/>
                        </a:rPr>
                        <a:t>-0.38</a:t>
                      </a:r>
                      <a:endParaRPr lang="es-ES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latin typeface="Calibri"/>
                          <a:ea typeface="Calibri"/>
                          <a:cs typeface="Times New Roman"/>
                        </a:rPr>
                        <a:t>26.60</a:t>
                      </a:r>
                    </a:p>
                  </a:txBody>
                  <a:tcPr marL="68580" marR="68580" marT="0" marB="0"/>
                </a:tc>
              </a:tr>
              <a:tr h="5490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latin typeface="Calibri"/>
                          <a:ea typeface="Calibri"/>
                          <a:cs typeface="Times New Roman"/>
                        </a:rPr>
                        <a:t>MARKIC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latin typeface="Calibri"/>
                          <a:ea typeface="Calibri"/>
                          <a:cs typeface="Times New Roman"/>
                        </a:rPr>
                        <a:t>6.64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 smtClean="0">
                          <a:latin typeface="Calibri"/>
                          <a:ea typeface="Calibri"/>
                          <a:cs typeface="Times New Roman"/>
                        </a:rPr>
                        <a:t>+0.16</a:t>
                      </a:r>
                      <a:endParaRPr lang="es-ES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latin typeface="Calibri"/>
                          <a:ea typeface="Calibri"/>
                          <a:cs typeface="Times New Roman"/>
                        </a:rPr>
                        <a:t>8.14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latin typeface="Calibri"/>
                          <a:ea typeface="Calibri"/>
                          <a:cs typeface="Times New Roman"/>
                        </a:rPr>
                        <a:t>+0.18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latin typeface="Calibri"/>
                          <a:ea typeface="Calibri"/>
                          <a:cs typeface="Times New Roman"/>
                        </a:rPr>
                        <a:t>9.04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 smtClean="0">
                          <a:latin typeface="Calibri"/>
                          <a:ea typeface="Calibri"/>
                          <a:cs typeface="Times New Roman"/>
                        </a:rPr>
                        <a:t>-0.26</a:t>
                      </a:r>
                      <a:endParaRPr lang="es-ES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latin typeface="Calibri"/>
                          <a:ea typeface="Calibri"/>
                          <a:cs typeface="Times New Roman"/>
                        </a:rPr>
                        <a:t>26.46</a:t>
                      </a:r>
                    </a:p>
                  </a:txBody>
                  <a:tcPr marL="68580" marR="68580" marT="0" marB="0"/>
                </a:tc>
              </a:tr>
              <a:tr h="6450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 smtClean="0">
                          <a:latin typeface="Calibri"/>
                          <a:ea typeface="Calibri"/>
                          <a:cs typeface="Times New Roman"/>
                        </a:rPr>
                        <a:t>LAKHTYUKOV</a:t>
                      </a:r>
                      <a:endParaRPr lang="es-ES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latin typeface="Calibri"/>
                          <a:ea typeface="Calibri"/>
                          <a:cs typeface="Times New Roman"/>
                        </a:rPr>
                        <a:t>6.58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 smtClean="0">
                          <a:latin typeface="Calibri"/>
                          <a:ea typeface="Calibri"/>
                          <a:cs typeface="Times New Roman"/>
                        </a:rPr>
                        <a:t>+0.22</a:t>
                      </a:r>
                      <a:endParaRPr lang="es-ES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latin typeface="Calibri"/>
                          <a:ea typeface="Calibri"/>
                          <a:cs typeface="Times New Roman"/>
                        </a:rPr>
                        <a:t>8.08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latin typeface="Calibri"/>
                          <a:ea typeface="Calibri"/>
                          <a:cs typeface="Times New Roman"/>
                        </a:rPr>
                        <a:t>+0.24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latin typeface="Calibri"/>
                          <a:ea typeface="Calibri"/>
                          <a:cs typeface="Times New Roman"/>
                        </a:rPr>
                        <a:t>9.40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 smtClean="0">
                          <a:latin typeface="Calibri"/>
                          <a:ea typeface="Calibri"/>
                          <a:cs typeface="Times New Roman"/>
                        </a:rPr>
                        <a:t>-0.62</a:t>
                      </a:r>
                      <a:endParaRPr lang="es-ES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latin typeface="Calibri"/>
                          <a:ea typeface="Calibri"/>
                          <a:cs typeface="Times New Roman"/>
                        </a:rPr>
                        <a:t>26.84</a:t>
                      </a:r>
                    </a:p>
                  </a:txBody>
                  <a:tcPr marL="68580" marR="68580" marT="0" marB="0"/>
                </a:tc>
              </a:tr>
              <a:tr h="5490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latin typeface="Calibri"/>
                          <a:ea typeface="Calibri"/>
                          <a:cs typeface="Times New Roman"/>
                        </a:rPr>
                        <a:t>PLUTECKI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latin typeface="Calibri"/>
                          <a:ea typeface="Calibri"/>
                          <a:cs typeface="Times New Roman"/>
                        </a:rPr>
                        <a:t>6.58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 smtClean="0">
                          <a:latin typeface="Calibri"/>
                          <a:ea typeface="Calibri"/>
                          <a:cs typeface="Times New Roman"/>
                        </a:rPr>
                        <a:t>+0.22</a:t>
                      </a:r>
                      <a:endParaRPr lang="es-ES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latin typeface="Calibri"/>
                          <a:ea typeface="Calibri"/>
                          <a:cs typeface="Times New Roman"/>
                        </a:rPr>
                        <a:t>7.90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latin typeface="Calibri"/>
                          <a:ea typeface="Calibri"/>
                          <a:cs typeface="Times New Roman"/>
                        </a:rPr>
                        <a:t>+0.42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latin typeface="Calibri"/>
                          <a:ea typeface="Calibri"/>
                          <a:cs typeface="Times New Roman"/>
                        </a:rPr>
                        <a:t>9.72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 smtClean="0">
                          <a:latin typeface="Calibri"/>
                          <a:ea typeface="Calibri"/>
                          <a:cs typeface="Times New Roman"/>
                        </a:rPr>
                        <a:t>-0.94</a:t>
                      </a:r>
                      <a:endParaRPr lang="es-ES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latin typeface="Calibri"/>
                          <a:ea typeface="Calibri"/>
                          <a:cs typeface="Times New Roman"/>
                        </a:rPr>
                        <a:t>26.96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804052"/>
          </a:xfrm>
        </p:spPr>
        <p:txBody>
          <a:bodyPr vert="horz" anchor="ctr">
            <a:noAutofit/>
          </a:bodyPr>
          <a:lstStyle/>
          <a:p>
            <a:pPr algn="ctr"/>
            <a:r>
              <a:rPr lang="es-ES" sz="3000" b="1" dirty="0" smtClean="0"/>
              <a:t>ENTRENAMIENTO DE LAS PIERNAS</a:t>
            </a:r>
            <a:endParaRPr lang="es-ES" sz="3000" b="1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142844" y="1214422"/>
            <a:ext cx="4357718" cy="5143536"/>
          </a:xfrm>
        </p:spPr>
        <p:txBody>
          <a:bodyPr>
            <a:normAutofit/>
          </a:bodyPr>
          <a:lstStyle/>
          <a:p>
            <a:r>
              <a:rPr lang="es-ES" sz="2400" b="1" dirty="0" smtClean="0"/>
              <a:t>Una gran parte de mi entrenamiento está centrado en el batido ondulatorio subacuático y sé que cuanto más trabajo las piernas más rápido soy capaz de nadar. Salir rápido del viraje cuando los demás ya están cansados es un gran recurso </a:t>
            </a:r>
          </a:p>
          <a:p>
            <a:r>
              <a:rPr lang="es-ES" sz="2400" b="1" dirty="0" smtClean="0"/>
              <a:t>* Michael Phelps</a:t>
            </a:r>
            <a:endParaRPr lang="es-ES" sz="2400" b="1" dirty="0"/>
          </a:p>
        </p:txBody>
      </p:sp>
      <p:pic>
        <p:nvPicPr>
          <p:cNvPr id="5" name="4 Marcador de contenido" descr="índice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429124" y="1285860"/>
            <a:ext cx="4429156" cy="428628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5 Título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32"/>
          </a:xfrm>
        </p:spPr>
        <p:txBody>
          <a:bodyPr vert="horz" anchor="ctr">
            <a:noAutofit/>
          </a:bodyPr>
          <a:lstStyle/>
          <a:p>
            <a:pPr marL="0" algn="ctr"/>
            <a:r>
              <a:rPr lang="es-ES" sz="3000" b="1" dirty="0" smtClean="0"/>
              <a:t>RECOMENDACIONES</a:t>
            </a:r>
            <a:endParaRPr lang="es-ES" sz="3000" b="1" dirty="0"/>
          </a:p>
        </p:txBody>
      </p:sp>
      <p:sp>
        <p:nvSpPr>
          <p:cNvPr id="6" name="5 Marcador de contenido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454700"/>
          </a:xfrm>
        </p:spPr>
        <p:txBody>
          <a:bodyPr>
            <a:normAutofit fontScale="92500" lnSpcReduction="20000"/>
          </a:bodyPr>
          <a:lstStyle/>
          <a:p>
            <a:r>
              <a:rPr lang="es-ES" sz="2800" b="1" dirty="0" smtClean="0"/>
              <a:t>Las piernas son los músculos más grandes y son los primeros que se agotan</a:t>
            </a:r>
          </a:p>
          <a:p>
            <a:pPr>
              <a:buNone/>
            </a:pPr>
            <a:endParaRPr lang="es-ES" sz="2800" b="1" dirty="0" smtClean="0"/>
          </a:p>
          <a:p>
            <a:r>
              <a:rPr lang="es-ES" sz="2800" b="1" dirty="0" smtClean="0"/>
              <a:t>Los mejores nadadores del mundo realizan un volumen entre 2000 y 3000 metros</a:t>
            </a:r>
          </a:p>
          <a:p>
            <a:endParaRPr lang="es-ES" sz="2800" b="1" dirty="0" smtClean="0"/>
          </a:p>
          <a:p>
            <a:r>
              <a:rPr lang="es-ES" sz="2800" b="1" dirty="0" smtClean="0"/>
              <a:t>20% del volumen total</a:t>
            </a:r>
          </a:p>
          <a:p>
            <a:endParaRPr lang="es-ES" sz="2800" b="1" dirty="0" smtClean="0"/>
          </a:p>
          <a:p>
            <a:r>
              <a:rPr lang="es-ES" sz="2800" b="1" dirty="0" smtClean="0"/>
              <a:t>El volumen y la intensidad del trabajo se incrementa desde los 10-13 años</a:t>
            </a:r>
          </a:p>
          <a:p>
            <a:endParaRPr lang="es-ES" sz="2800" b="1" dirty="0" smtClean="0"/>
          </a:p>
          <a:p>
            <a:r>
              <a:rPr lang="es-ES" sz="2800" b="1" dirty="0" smtClean="0"/>
              <a:t>Trabajo de técnica y acondicionamiento</a:t>
            </a:r>
          </a:p>
          <a:p>
            <a:pPr>
              <a:buNone/>
            </a:pPr>
            <a:r>
              <a:rPr lang="es-ES" sz="2800" b="1" dirty="0" smtClean="0"/>
              <a:t>    en grupos de edades</a:t>
            </a:r>
          </a:p>
          <a:p>
            <a:pPr>
              <a:buNone/>
            </a:pPr>
            <a:r>
              <a:rPr lang="es-ES" sz="2800" b="1" dirty="0" smtClean="0"/>
              <a:t> </a:t>
            </a:r>
          </a:p>
          <a:p>
            <a:pPr>
              <a:buNone/>
            </a:pPr>
            <a:endParaRPr lang="es-ES" sz="2800" b="1" dirty="0" smtClean="0"/>
          </a:p>
          <a:p>
            <a:pPr>
              <a:buNone/>
            </a:pPr>
            <a:endParaRPr lang="es-ES" sz="2800" dirty="0" smtClean="0"/>
          </a:p>
          <a:p>
            <a:pPr>
              <a:buNone/>
            </a:pPr>
            <a:endParaRPr lang="es-ES" sz="2800" dirty="0" smtClean="0"/>
          </a:p>
          <a:p>
            <a:pPr>
              <a:buNone/>
            </a:pPr>
            <a:endParaRPr lang="es-ES" dirty="0" smtClean="0"/>
          </a:p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714412" y="267494"/>
            <a:ext cx="10287072" cy="875490"/>
          </a:xfrm>
        </p:spPr>
        <p:txBody>
          <a:bodyPr vert="horz" anchor="ctr">
            <a:noAutofit/>
          </a:bodyPr>
          <a:lstStyle/>
          <a:p>
            <a:pPr marL="0" algn="ctr"/>
            <a:r>
              <a:rPr lang="es-ES" sz="3000" b="1" dirty="0" smtClean="0"/>
              <a:t>MOTIVOS PARA ENTRENAR LAS PIERNAS</a:t>
            </a:r>
            <a:endParaRPr lang="es-ES" sz="3000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428736"/>
            <a:ext cx="8401080" cy="5026072"/>
          </a:xfrm>
        </p:spPr>
        <p:txBody>
          <a:bodyPr>
            <a:normAutofit fontScale="85000" lnSpcReduction="10000"/>
          </a:bodyPr>
          <a:lstStyle/>
          <a:p>
            <a:r>
              <a:rPr lang="es-ES" b="1" dirty="0" smtClean="0"/>
              <a:t>Favorece una buena posición del cuerpo</a:t>
            </a:r>
          </a:p>
          <a:p>
            <a:endParaRPr lang="es-ES" b="1" dirty="0" smtClean="0"/>
          </a:p>
          <a:p>
            <a:r>
              <a:rPr lang="es-ES" b="1" dirty="0" smtClean="0"/>
              <a:t>Reduce la resistencia al avance</a:t>
            </a:r>
          </a:p>
          <a:p>
            <a:endParaRPr lang="es-ES" b="1" dirty="0" smtClean="0"/>
          </a:p>
          <a:p>
            <a:r>
              <a:rPr lang="es-ES" b="1" dirty="0" smtClean="0"/>
              <a:t>Mayor velocidad de nado</a:t>
            </a:r>
          </a:p>
          <a:p>
            <a:endParaRPr lang="es-ES" b="1" dirty="0" smtClean="0"/>
          </a:p>
          <a:p>
            <a:r>
              <a:rPr lang="es-ES" b="1" dirty="0" smtClean="0"/>
              <a:t>Mayor propulsión en espalda, mariposa y libre</a:t>
            </a:r>
          </a:p>
          <a:p>
            <a:endParaRPr lang="es-ES" b="1" dirty="0" smtClean="0"/>
          </a:p>
          <a:p>
            <a:r>
              <a:rPr lang="es-ES" b="1" dirty="0" smtClean="0"/>
              <a:t>Deslizamiento más eficaz en el agua</a:t>
            </a:r>
          </a:p>
          <a:p>
            <a:endParaRPr lang="es-ES" b="1" dirty="0" smtClean="0"/>
          </a:p>
          <a:p>
            <a:r>
              <a:rPr lang="es-ES" b="1" dirty="0" smtClean="0"/>
              <a:t>Trabajar todos los sistemas energéticos</a:t>
            </a:r>
          </a:p>
          <a:p>
            <a:endParaRPr lang="es-ES" b="1" dirty="0" smtClean="0"/>
          </a:p>
          <a:p>
            <a:endParaRPr lang="es-E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4294967295"/>
          </p:nvPr>
        </p:nvSpPr>
        <p:spPr>
          <a:xfrm>
            <a:off x="714348" y="500042"/>
            <a:ext cx="7786742" cy="5954733"/>
          </a:xfrm>
        </p:spPr>
        <p:txBody>
          <a:bodyPr>
            <a:normAutofit/>
          </a:bodyPr>
          <a:lstStyle/>
          <a:p>
            <a:r>
              <a:rPr lang="es-ES" b="1" dirty="0" smtClean="0"/>
              <a:t>Tobillos y caderas muy flexibles. Estirar</a:t>
            </a:r>
          </a:p>
          <a:p>
            <a:endParaRPr lang="es-ES" b="1" dirty="0" smtClean="0"/>
          </a:p>
          <a:p>
            <a:r>
              <a:rPr lang="es-ES" b="1" dirty="0" smtClean="0"/>
              <a:t>Establecer mejores marcas en todas las distancias</a:t>
            </a:r>
          </a:p>
          <a:p>
            <a:endParaRPr lang="es-ES" b="1" dirty="0" smtClean="0"/>
          </a:p>
          <a:p>
            <a:r>
              <a:rPr lang="es-ES" b="1" dirty="0" smtClean="0"/>
              <a:t>Trabajar promedios</a:t>
            </a:r>
          </a:p>
          <a:p>
            <a:endParaRPr lang="es-ES" b="1" dirty="0" smtClean="0"/>
          </a:p>
          <a:p>
            <a:r>
              <a:rPr lang="es-ES" b="1" dirty="0" smtClean="0"/>
              <a:t>Acondicionamiento físico en seco</a:t>
            </a:r>
          </a:p>
          <a:p>
            <a:pPr>
              <a:buNone/>
            </a:pPr>
            <a:endParaRPr lang="es-ES" dirty="0" smtClean="0"/>
          </a:p>
          <a:p>
            <a:pPr algn="just">
              <a:buNone/>
            </a:pPr>
            <a:r>
              <a:rPr lang="es-ES" sz="4000" dirty="0" smtClean="0"/>
              <a:t>                    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714348" y="214291"/>
            <a:ext cx="7858180" cy="1000132"/>
          </a:xfrm>
        </p:spPr>
        <p:txBody>
          <a:bodyPr vert="horz" anchor="ctr">
            <a:noAutofit/>
          </a:bodyPr>
          <a:lstStyle/>
          <a:p>
            <a:pPr algn="ctr"/>
            <a:r>
              <a:rPr lang="es-ES" sz="3000" dirty="0" smtClean="0"/>
              <a:t>ERRORES EN EL BATIDO</a:t>
            </a:r>
            <a:endParaRPr lang="es-ES" sz="3000" dirty="0"/>
          </a:p>
        </p:txBody>
      </p:sp>
      <p:sp>
        <p:nvSpPr>
          <p:cNvPr id="3" name="2 Marcador de contenido"/>
          <p:cNvSpPr>
            <a:spLocks noGrp="1"/>
          </p:cNvSpPr>
          <p:nvPr>
            <p:ph type="body" idx="1"/>
          </p:nvPr>
        </p:nvSpPr>
        <p:spPr>
          <a:xfrm>
            <a:off x="214282" y="1142984"/>
            <a:ext cx="4714908" cy="3071834"/>
          </a:xfrm>
        </p:spPr>
        <p:txBody>
          <a:bodyPr>
            <a:normAutofit fontScale="40000" lnSpcReduction="20000"/>
          </a:bodyPr>
          <a:lstStyle/>
          <a:p>
            <a:pPr algn="just">
              <a:buNone/>
            </a:pPr>
            <a:endParaRPr lang="es-ES" sz="4000" dirty="0" smtClean="0"/>
          </a:p>
          <a:p>
            <a:r>
              <a:rPr lang="es-ES" sz="5100" b="1" dirty="0" smtClean="0"/>
              <a:t>Pies muy altos, salen del agua</a:t>
            </a:r>
          </a:p>
          <a:p>
            <a:endParaRPr lang="es-ES" sz="5100" b="1" dirty="0" smtClean="0"/>
          </a:p>
          <a:p>
            <a:r>
              <a:rPr lang="es-ES" sz="5100" b="1" dirty="0" smtClean="0"/>
              <a:t>Pies demasiado profundos</a:t>
            </a:r>
          </a:p>
          <a:p>
            <a:pPr>
              <a:buNone/>
            </a:pPr>
            <a:endParaRPr lang="es-ES" sz="5100" b="1" dirty="0" smtClean="0"/>
          </a:p>
          <a:p>
            <a:r>
              <a:rPr lang="es-ES" sz="5100" b="1" dirty="0" smtClean="0"/>
              <a:t>Excesiva flexión de tobillo</a:t>
            </a:r>
          </a:p>
          <a:p>
            <a:endParaRPr lang="es-ES" sz="5100" b="1" dirty="0" smtClean="0"/>
          </a:p>
          <a:p>
            <a:r>
              <a:rPr lang="es-ES" sz="5100" b="1" dirty="0" smtClean="0"/>
              <a:t>Caderas caídas. </a:t>
            </a:r>
          </a:p>
          <a:p>
            <a:endParaRPr lang="es-ES" sz="5100" b="1" dirty="0" smtClean="0"/>
          </a:p>
          <a:p>
            <a:r>
              <a:rPr lang="es-ES" sz="5100" b="1" dirty="0" smtClean="0"/>
              <a:t>Fortalecer tronco</a:t>
            </a:r>
            <a:endParaRPr lang="es-ES" sz="5100" b="1" dirty="0"/>
          </a:p>
        </p:txBody>
      </p:sp>
      <p:pic>
        <p:nvPicPr>
          <p:cNvPr id="33794" name="Picture 2" descr="C:\Documents and Settings\Usuario\Escritorio\crol-piernas-con-remada_thumb_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4" y="2000240"/>
            <a:ext cx="4857417" cy="32332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8670"/>
          </a:xfrm>
        </p:spPr>
        <p:txBody>
          <a:bodyPr vert="horz" anchor="ctr">
            <a:noAutofit/>
          </a:bodyPr>
          <a:lstStyle/>
          <a:p>
            <a:pPr marL="0" algn="ctr"/>
            <a:r>
              <a:rPr lang="es-ES" sz="3000" b="1" dirty="0" smtClean="0"/>
              <a:t>EJEMPLOS DE SERIES DE ENTRENAMIENTO</a:t>
            </a:r>
            <a:endParaRPr lang="es-ES" sz="3000" b="1" dirty="0"/>
          </a:p>
        </p:txBody>
      </p:sp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500034" y="857232"/>
            <a:ext cx="8501122" cy="600076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s-ES" sz="3600" b="1" dirty="0" smtClean="0"/>
              <a:t>Sobrecarga aeróbica</a:t>
            </a:r>
          </a:p>
          <a:p>
            <a:pPr>
              <a:buNone/>
            </a:pPr>
            <a:r>
              <a:rPr lang="es-ES" i="1" dirty="0" smtClean="0"/>
              <a:t>12x100 c/2’30”(piscina 50 m) </a:t>
            </a:r>
          </a:p>
          <a:p>
            <a:pPr>
              <a:buNone/>
            </a:pPr>
            <a:r>
              <a:rPr lang="es-ES" i="1" dirty="0" smtClean="0"/>
              <a:t>    Mejor promedio posible </a:t>
            </a:r>
            <a:endParaRPr lang="es-ES" dirty="0" smtClean="0"/>
          </a:p>
          <a:p>
            <a:pPr>
              <a:buNone/>
            </a:pPr>
            <a:r>
              <a:rPr lang="es-ES" dirty="0" smtClean="0"/>
              <a:t>    Excelente por debajo de 1’25 </a:t>
            </a:r>
          </a:p>
          <a:p>
            <a:pPr>
              <a:buNone/>
            </a:pPr>
            <a:r>
              <a:rPr lang="es-ES" dirty="0" smtClean="0"/>
              <a:t>    Muy bueno entre 1’25 y 1’32 </a:t>
            </a:r>
          </a:p>
          <a:p>
            <a:pPr>
              <a:buNone/>
            </a:pPr>
            <a:r>
              <a:rPr lang="es-ES" dirty="0" smtClean="0"/>
              <a:t>    Bueno entre 1’32 y 1’38 </a:t>
            </a:r>
          </a:p>
          <a:p>
            <a:pPr>
              <a:buNone/>
            </a:pPr>
            <a:r>
              <a:rPr lang="es-ES" sz="3600" b="1" dirty="0" smtClean="0"/>
              <a:t>Sesión Glucolítica</a:t>
            </a:r>
            <a:endParaRPr lang="es-ES" sz="3600" dirty="0" smtClean="0"/>
          </a:p>
          <a:p>
            <a:pPr>
              <a:buNone/>
            </a:pPr>
            <a:r>
              <a:rPr lang="es-ES" dirty="0" smtClean="0"/>
              <a:t>2x6x50 c/2’ debajo de 40”. Máximo esfuerzo</a:t>
            </a:r>
          </a:p>
          <a:p>
            <a:pPr>
              <a:buNone/>
            </a:pPr>
            <a:r>
              <a:rPr lang="es-ES" sz="3600" b="1" dirty="0" smtClean="0"/>
              <a:t>Sesión de Velocidad</a:t>
            </a:r>
          </a:p>
          <a:p>
            <a:pPr>
              <a:buNone/>
            </a:pPr>
            <a:r>
              <a:rPr lang="es-ES" dirty="0" smtClean="0"/>
              <a:t>2x8x15 c/45” Máx. Veloc (con y sin aletas)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267494"/>
            <a:ext cx="8929718" cy="1018366"/>
          </a:xfrm>
        </p:spPr>
        <p:txBody>
          <a:bodyPr vert="horz" anchor="ctr">
            <a:noAutofit/>
          </a:bodyPr>
          <a:lstStyle/>
          <a:p>
            <a:pPr marL="0" algn="ctr"/>
            <a:r>
              <a:rPr lang="es-ES" sz="3000" b="1" dirty="0" smtClean="0"/>
              <a:t>PROPUESTAS DE ENTRENAMIENTO</a:t>
            </a:r>
            <a:endParaRPr lang="es-ES" sz="3000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240386"/>
          </a:xfrm>
        </p:spPr>
        <p:txBody>
          <a:bodyPr>
            <a:normAutofit fontScale="92500"/>
          </a:bodyPr>
          <a:lstStyle/>
          <a:p>
            <a:r>
              <a:rPr lang="es-ES" b="1" dirty="0" smtClean="0"/>
              <a:t>Trabajo de flexibilidad de  tobillo</a:t>
            </a:r>
          </a:p>
          <a:p>
            <a:r>
              <a:rPr lang="es-ES" b="1" dirty="0" smtClean="0"/>
              <a:t>Fortalecimiento de oblicuos y abdomen</a:t>
            </a:r>
          </a:p>
          <a:p>
            <a:r>
              <a:rPr lang="es-ES" b="1" dirty="0" smtClean="0"/>
              <a:t>30’ diarios de abdominales</a:t>
            </a:r>
          </a:p>
          <a:p>
            <a:r>
              <a:rPr lang="es-ES" b="1" dirty="0" smtClean="0"/>
              <a:t>Trabajo intenso de piernas con y sin aletas</a:t>
            </a:r>
          </a:p>
          <a:p>
            <a:r>
              <a:rPr lang="es-ES" b="1" dirty="0" smtClean="0"/>
              <a:t>60% de batido de delfín</a:t>
            </a:r>
          </a:p>
          <a:p>
            <a:r>
              <a:rPr lang="es-ES" b="1" dirty="0" smtClean="0"/>
              <a:t>Mucho batido de delfín con aletas</a:t>
            </a:r>
          </a:p>
          <a:p>
            <a:r>
              <a:rPr lang="es-ES" b="1" dirty="0" smtClean="0"/>
              <a:t>Mucho trabajo por debajo del agua</a:t>
            </a:r>
          </a:p>
          <a:p>
            <a:r>
              <a:rPr lang="es-ES" b="1" dirty="0" smtClean="0"/>
              <a:t>Relevos de patada arriba y abajo en agua</a:t>
            </a:r>
          </a:p>
          <a:p>
            <a:r>
              <a:rPr lang="es-ES" b="1" dirty="0" smtClean="0"/>
              <a:t>Batido de delfín vertical</a:t>
            </a:r>
          </a:p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428660" y="285728"/>
            <a:ext cx="9787006" cy="785818"/>
          </a:xfrm>
        </p:spPr>
        <p:txBody>
          <a:bodyPr vert="horz" anchor="ctr">
            <a:normAutofit fontScale="90000"/>
          </a:bodyPr>
          <a:lstStyle/>
          <a:p>
            <a:pPr marL="0" algn="ctr"/>
            <a:r>
              <a:rPr lang="es-ES" sz="3200" b="1" dirty="0" smtClean="0"/>
              <a:t>CARACTERÍSTICAS DE LOS NADADORES </a:t>
            </a:r>
            <a:br>
              <a:rPr lang="es-ES" sz="3200" b="1" dirty="0" smtClean="0"/>
            </a:br>
            <a:r>
              <a:rPr lang="es-ES" sz="3200" b="1" dirty="0" smtClean="0"/>
              <a:t>DE GRUPOS DE EDAD</a:t>
            </a:r>
          </a:p>
        </p:txBody>
      </p:sp>
      <p:pic>
        <p:nvPicPr>
          <p:cNvPr id="5" name="4 Marcador de contenido" descr="leñat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00100" y="1357298"/>
            <a:ext cx="7286676" cy="52864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ichael phelps WR 200m estilos wmv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000108"/>
          </a:xfrm>
        </p:spPr>
        <p:txBody>
          <a:bodyPr vert="horz" anchor="ctr">
            <a:noAutofit/>
          </a:bodyPr>
          <a:lstStyle/>
          <a:p>
            <a:pPr algn="ctr"/>
            <a:r>
              <a:rPr lang="es-ES" sz="3000" b="1" dirty="0" smtClean="0"/>
              <a:t>ENTRENAMIENTO DE LAS PRUEBAS DE ESTILOS INDIVIDUAL </a:t>
            </a:r>
            <a:endParaRPr lang="es-ES" sz="3000" b="1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142844" y="1142984"/>
            <a:ext cx="4786346" cy="5429287"/>
          </a:xfrm>
        </p:spPr>
        <p:txBody>
          <a:bodyPr>
            <a:normAutofit fontScale="92500" lnSpcReduction="10000"/>
          </a:bodyPr>
          <a:lstStyle/>
          <a:p>
            <a:r>
              <a:rPr lang="es-ES" b="1" dirty="0" smtClean="0"/>
              <a:t>Iniciar en edades jóvenes</a:t>
            </a:r>
          </a:p>
          <a:p>
            <a:r>
              <a:rPr lang="es-ES" b="1" dirty="0" smtClean="0"/>
              <a:t>Sesiones cortas y con mayor frecuencia</a:t>
            </a:r>
          </a:p>
          <a:p>
            <a:r>
              <a:rPr lang="es-ES" b="1" dirty="0" smtClean="0"/>
              <a:t>Entrenamiento de técnica y trabajo aeróbico</a:t>
            </a:r>
          </a:p>
          <a:p>
            <a:r>
              <a:rPr lang="es-ES" b="1" dirty="0" smtClean="0"/>
              <a:t>Reforzamiento de estilos débiles</a:t>
            </a:r>
          </a:p>
          <a:p>
            <a:r>
              <a:rPr lang="es-ES" b="1" dirty="0" smtClean="0"/>
              <a:t>Habilidad para cambiar de estilo</a:t>
            </a:r>
          </a:p>
          <a:p>
            <a:r>
              <a:rPr lang="es-ES" b="1" dirty="0" smtClean="0"/>
              <a:t>Trabajar las transiciones </a:t>
            </a:r>
          </a:p>
          <a:p>
            <a:r>
              <a:rPr lang="es-ES" b="1" dirty="0" smtClean="0"/>
              <a:t>No especializar</a:t>
            </a:r>
          </a:p>
          <a:p>
            <a:r>
              <a:rPr lang="es-ES" b="1" dirty="0" smtClean="0"/>
              <a:t>Planificación a largo plazo</a:t>
            </a:r>
          </a:p>
          <a:p>
            <a:r>
              <a:rPr lang="es-ES" b="1" dirty="0" smtClean="0"/>
              <a:t>Divertida y motivadora</a:t>
            </a:r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</p:txBody>
      </p:sp>
      <p:pic>
        <p:nvPicPr>
          <p:cNvPr id="5" name="4 Marcador de contenido" descr="índice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072066" y="1285860"/>
            <a:ext cx="3714776" cy="471490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>
          <a:xfrm>
            <a:off x="214282" y="290732"/>
            <a:ext cx="928694" cy="6153912"/>
          </a:xfrm>
        </p:spPr>
        <p:txBody>
          <a:bodyPr>
            <a:normAutofit fontScale="90000"/>
          </a:bodyPr>
          <a:lstStyle/>
          <a:p>
            <a:pPr algn="ctr"/>
            <a:r>
              <a:rPr lang="es-ES" b="1" dirty="0" smtClean="0"/>
              <a:t>ASPECTOS BÁSICOS DE PREPARACIÓN</a:t>
            </a:r>
            <a:endParaRPr lang="es-ES" b="1" dirty="0"/>
          </a:p>
        </p:txBody>
      </p:sp>
      <p:sp>
        <p:nvSpPr>
          <p:cNvPr id="10" name="9 Marcador de texto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es-ES" sz="3200" b="1" dirty="0" smtClean="0"/>
              <a:t>200 Estilos</a:t>
            </a:r>
            <a:endParaRPr lang="es-ES" sz="3200" b="1" dirty="0"/>
          </a:p>
        </p:txBody>
      </p:sp>
      <p:sp>
        <p:nvSpPr>
          <p:cNvPr id="11" name="10 Marcador de texto"/>
          <p:cNvSpPr>
            <a:spLocks noGrp="1"/>
          </p:cNvSpPr>
          <p:nvPr>
            <p:ph type="body" sz="half" idx="3"/>
          </p:nvPr>
        </p:nvSpPr>
        <p:spPr>
          <a:xfrm>
            <a:off x="1357290" y="3429000"/>
            <a:ext cx="581024" cy="3017520"/>
          </a:xfrm>
        </p:spPr>
        <p:txBody>
          <a:bodyPr>
            <a:noAutofit/>
          </a:bodyPr>
          <a:lstStyle/>
          <a:p>
            <a:r>
              <a:rPr lang="es-ES" sz="3200" b="1" dirty="0" smtClean="0"/>
              <a:t>100 Estilos</a:t>
            </a:r>
            <a:endParaRPr lang="es-ES" sz="3200" b="1" dirty="0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s-ES" sz="4000" b="1" dirty="0" smtClean="0"/>
              <a:t>100 Estilos</a:t>
            </a:r>
          </a:p>
          <a:p>
            <a:pPr algn="ctr">
              <a:buNone/>
            </a:pPr>
            <a:r>
              <a:rPr lang="es-ES" sz="2500" b="1" dirty="0" smtClean="0"/>
              <a:t>Velocista</a:t>
            </a:r>
          </a:p>
          <a:p>
            <a:pPr algn="ctr">
              <a:buNone/>
            </a:pPr>
            <a:r>
              <a:rPr lang="es-ES" sz="2500" b="1" dirty="0" smtClean="0"/>
              <a:t>Dominio de los 4 estilos</a:t>
            </a:r>
          </a:p>
          <a:p>
            <a:pPr algn="ctr">
              <a:buNone/>
            </a:pPr>
            <a:r>
              <a:rPr lang="es-ES" sz="2500" b="1" dirty="0" smtClean="0"/>
              <a:t>Velocidad sostenida en braza y crol</a:t>
            </a:r>
          </a:p>
          <a:p>
            <a:pPr algn="ctr">
              <a:buNone/>
            </a:pPr>
            <a:r>
              <a:rPr lang="es-ES" sz="2500" b="1" dirty="0" smtClean="0"/>
              <a:t>Facilidad para cambiar rápido de estilo</a:t>
            </a:r>
          </a:p>
          <a:p>
            <a:pPr>
              <a:buNone/>
            </a:pPr>
            <a:endParaRPr lang="es-ES" sz="2400" dirty="0" smtClean="0"/>
          </a:p>
          <a:p>
            <a:pPr>
              <a:buNone/>
            </a:pPr>
            <a:endParaRPr lang="es-ES" sz="2400" b="1" dirty="0" smtClean="0"/>
          </a:p>
        </p:txBody>
      </p:sp>
      <p:sp>
        <p:nvSpPr>
          <p:cNvPr id="9" name="8 Marcador de contenido"/>
          <p:cNvSpPr>
            <a:spLocks noGrp="1"/>
          </p:cNvSpPr>
          <p:nvPr>
            <p:ph sz="quarter" idx="4"/>
          </p:nvPr>
        </p:nvSpPr>
        <p:spPr>
          <a:xfrm>
            <a:off x="2022230" y="3071810"/>
            <a:ext cx="6858000" cy="3372834"/>
          </a:xfrm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r>
              <a:rPr lang="es-ES" sz="6400" b="1" dirty="0" smtClean="0"/>
              <a:t>200 ESTILOS</a:t>
            </a:r>
          </a:p>
          <a:p>
            <a:pPr algn="ctr">
              <a:buNone/>
            </a:pPr>
            <a:r>
              <a:rPr lang="es-ES" sz="4000" b="1" dirty="0" smtClean="0"/>
              <a:t>Nadador de 100 y 200</a:t>
            </a:r>
          </a:p>
          <a:p>
            <a:pPr algn="ctr">
              <a:buNone/>
            </a:pPr>
            <a:r>
              <a:rPr lang="es-ES" sz="4000" b="1" dirty="0" smtClean="0"/>
              <a:t>Dominio de los 4 estilos</a:t>
            </a:r>
          </a:p>
          <a:p>
            <a:pPr algn="ctr">
              <a:buNone/>
            </a:pPr>
            <a:r>
              <a:rPr lang="es-ES" sz="4000" b="1" dirty="0" smtClean="0"/>
              <a:t>Braza fuerte y potente para los no bracistas</a:t>
            </a:r>
          </a:p>
          <a:p>
            <a:pPr algn="ctr">
              <a:buNone/>
            </a:pPr>
            <a:r>
              <a:rPr lang="es-ES" sz="4000" b="1" dirty="0" smtClean="0"/>
              <a:t>Veloz en mariposa</a:t>
            </a:r>
          </a:p>
          <a:p>
            <a:pPr algn="ctr">
              <a:buNone/>
            </a:pPr>
            <a:r>
              <a:rPr lang="es-ES" sz="4000" b="1" dirty="0" smtClean="0"/>
              <a:t>Buena capacidad anaeróbica y tolerancia</a:t>
            </a:r>
            <a:endParaRPr lang="es-E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Título"/>
          <p:cNvSpPr>
            <a:spLocks noGrp="1"/>
          </p:cNvSpPr>
          <p:nvPr>
            <p:ph type="title"/>
          </p:nvPr>
        </p:nvSpPr>
        <p:spPr>
          <a:xfrm>
            <a:off x="381000" y="1"/>
            <a:ext cx="8763000" cy="928670"/>
          </a:xfrm>
        </p:spPr>
        <p:txBody>
          <a:bodyPr vert="horz" anchor="ctr">
            <a:noAutofit/>
          </a:bodyPr>
          <a:lstStyle/>
          <a:p>
            <a:pPr algn="ctr"/>
            <a:r>
              <a:rPr lang="es-ES" sz="3000" dirty="0" smtClean="0"/>
              <a:t>400 ESTILOS</a:t>
            </a:r>
            <a:endParaRPr lang="es-ES" sz="3000" dirty="0"/>
          </a:p>
        </p:txBody>
      </p:sp>
      <p:sp>
        <p:nvSpPr>
          <p:cNvPr id="9" name="8 Marcador de texto"/>
          <p:cNvSpPr>
            <a:spLocks noGrp="1"/>
          </p:cNvSpPr>
          <p:nvPr>
            <p:ph type="body" idx="1"/>
          </p:nvPr>
        </p:nvSpPr>
        <p:spPr>
          <a:xfrm>
            <a:off x="857224" y="857232"/>
            <a:ext cx="7905776" cy="5572164"/>
          </a:xfrm>
        </p:spPr>
        <p:txBody>
          <a:bodyPr>
            <a:normAutofit lnSpcReduction="10000"/>
          </a:bodyPr>
          <a:lstStyle/>
          <a:p>
            <a:pPr algn="just"/>
            <a:r>
              <a:rPr lang="es-ES" sz="2800" dirty="0" smtClean="0"/>
              <a:t>Buena resistencia</a:t>
            </a:r>
          </a:p>
          <a:p>
            <a:pPr algn="just"/>
            <a:r>
              <a:rPr lang="es-ES" sz="2800" dirty="0" smtClean="0"/>
              <a:t>Buen nivel de potencia aeróbica                                          </a:t>
            </a:r>
          </a:p>
          <a:p>
            <a:pPr algn="just"/>
            <a:r>
              <a:rPr lang="es-ES" sz="2800" dirty="0" smtClean="0"/>
              <a:t>Domina los 200 de cada estilo</a:t>
            </a:r>
          </a:p>
          <a:p>
            <a:pPr algn="just"/>
            <a:r>
              <a:rPr lang="es-ES" sz="2800" dirty="0" smtClean="0"/>
              <a:t>Buen nadador de MF y F</a:t>
            </a:r>
          </a:p>
          <a:p>
            <a:pPr algn="just"/>
            <a:r>
              <a:rPr lang="es-ES" sz="2800" dirty="0" smtClean="0"/>
              <a:t>Dosifica bien los ritmos</a:t>
            </a:r>
          </a:p>
          <a:p>
            <a:pPr algn="just"/>
            <a:r>
              <a:rPr lang="es-ES" sz="2800" dirty="0" smtClean="0"/>
              <a:t>Buen parcial de espalda/braza</a:t>
            </a:r>
          </a:p>
          <a:p>
            <a:pPr algn="just"/>
            <a:r>
              <a:rPr lang="es-ES" sz="2800" dirty="0" smtClean="0"/>
              <a:t>Mariposa eficiente y fácil</a:t>
            </a:r>
          </a:p>
          <a:p>
            <a:pPr algn="just"/>
            <a:r>
              <a:rPr lang="es-ES" sz="2800" dirty="0" smtClean="0"/>
              <a:t>Buena tolerancia láctica en los 4 estilos</a:t>
            </a:r>
          </a:p>
          <a:p>
            <a:pPr algn="just"/>
            <a:r>
              <a:rPr lang="es-ES" sz="2800" dirty="0" smtClean="0"/>
              <a:t>No tiene ningún estilo débil</a:t>
            </a:r>
          </a:p>
          <a:p>
            <a:pPr algn="just"/>
            <a:r>
              <a:rPr lang="es-ES" sz="2800" dirty="0" smtClean="0"/>
              <a:t>Buenos cambios de estilos</a:t>
            </a:r>
          </a:p>
          <a:p>
            <a:pPr algn="just"/>
            <a:r>
              <a:rPr lang="es-ES" sz="2800" dirty="0" smtClean="0"/>
              <a:t>* Jordi Murio</a:t>
            </a:r>
          </a:p>
          <a:p>
            <a:endParaRPr lang="es-ES" sz="2800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0" y="357166"/>
            <a:ext cx="9144000" cy="428628"/>
          </a:xfrm>
        </p:spPr>
        <p:txBody>
          <a:bodyPr>
            <a:noAutofit/>
          </a:bodyPr>
          <a:lstStyle/>
          <a:p>
            <a:pPr algn="ctr"/>
            <a:r>
              <a:rPr lang="es-ES" sz="4000" b="1" dirty="0" smtClean="0"/>
              <a:t>SUGERENCIAS DE PREPARACIÓN DE LAS PRUEBAS DE ESTILOS</a:t>
            </a:r>
            <a:endParaRPr lang="es-ES" sz="4000" b="1" dirty="0"/>
          </a:p>
        </p:txBody>
      </p:sp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642910" y="1500174"/>
            <a:ext cx="8286808" cy="4954634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es-ES" sz="5100" dirty="0" smtClean="0"/>
              <a:t>800 a 1000 metros/sesión</a:t>
            </a:r>
          </a:p>
          <a:p>
            <a:pPr>
              <a:buNone/>
            </a:pPr>
            <a:r>
              <a:rPr lang="es-ES" sz="5100" dirty="0" smtClean="0"/>
              <a:t>Dominio de los brazos de espalda (4x800; 8x400)</a:t>
            </a:r>
          </a:p>
          <a:p>
            <a:pPr>
              <a:buNone/>
            </a:pPr>
            <a:r>
              <a:rPr lang="es-ES" sz="5100" dirty="0" smtClean="0"/>
              <a:t>Énfasis en el trabajo de piernas de braza</a:t>
            </a:r>
          </a:p>
          <a:p>
            <a:pPr>
              <a:buNone/>
            </a:pPr>
            <a:r>
              <a:rPr lang="es-ES" sz="5100" dirty="0" smtClean="0"/>
              <a:t>2 días/sem brazos de espalda/ piernas braza intensos</a:t>
            </a:r>
          </a:p>
          <a:p>
            <a:pPr>
              <a:buNone/>
            </a:pPr>
            <a:r>
              <a:rPr lang="es-ES" sz="5100" dirty="0" smtClean="0"/>
              <a:t>Trabajar en el orden de los estilos</a:t>
            </a:r>
          </a:p>
          <a:p>
            <a:pPr>
              <a:buNone/>
            </a:pPr>
            <a:r>
              <a:rPr lang="es-ES" sz="5100" dirty="0" smtClean="0"/>
              <a:t>Facilidad  en cambio de braza según distancia</a:t>
            </a:r>
          </a:p>
          <a:p>
            <a:pPr>
              <a:buNone/>
            </a:pPr>
            <a:r>
              <a:rPr lang="es-ES" sz="5100" dirty="0" smtClean="0"/>
              <a:t>Desarrollar brazos en espalda y mariposa</a:t>
            </a:r>
          </a:p>
          <a:p>
            <a:pPr>
              <a:buNone/>
            </a:pPr>
            <a:r>
              <a:rPr lang="es-ES" sz="5100" dirty="0" smtClean="0"/>
              <a:t>Desarrollar piernas en crol y braza</a:t>
            </a:r>
          </a:p>
          <a:p>
            <a:pPr>
              <a:buNone/>
            </a:pPr>
            <a:r>
              <a:rPr lang="es-ES" sz="5100" dirty="0" smtClean="0"/>
              <a:t>Competir en todos los estilos y distancias</a:t>
            </a:r>
          </a:p>
          <a:p>
            <a:pPr>
              <a:buNone/>
            </a:pPr>
            <a:r>
              <a:rPr lang="es-ES" sz="5100" dirty="0" smtClean="0"/>
              <a:t>Conocer y trabajar los parciales de la prueba</a:t>
            </a:r>
          </a:p>
          <a:p>
            <a:pPr>
              <a:buNone/>
            </a:pPr>
            <a:r>
              <a:rPr lang="es-ES" sz="5100" dirty="0" smtClean="0"/>
              <a:t>Entrenar junto a los especialistas</a:t>
            </a:r>
          </a:p>
          <a:p>
            <a:pPr>
              <a:buNone/>
            </a:pPr>
            <a:endParaRPr lang="es-ES" sz="5100" dirty="0" smtClean="0"/>
          </a:p>
          <a:p>
            <a:pPr>
              <a:buNone/>
            </a:pPr>
            <a:r>
              <a:rPr lang="es-ES" sz="2400" dirty="0" smtClean="0"/>
              <a:t>                                                                                                                                                             </a:t>
            </a:r>
          </a:p>
          <a:p>
            <a:pPr>
              <a:buNone/>
            </a:pPr>
            <a:r>
              <a:rPr lang="es-ES" sz="2400" dirty="0" smtClean="0"/>
              <a:t>*</a:t>
            </a:r>
            <a:r>
              <a:rPr lang="es-ES" sz="2900" dirty="0" smtClean="0"/>
              <a:t>Adaptado de Bill Sweetenenham &amp; John Atkinson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20" y="0"/>
            <a:ext cx="8501122" cy="1362075"/>
          </a:xfrm>
        </p:spPr>
        <p:txBody>
          <a:bodyPr>
            <a:normAutofit/>
          </a:bodyPr>
          <a:lstStyle/>
          <a:p>
            <a:pPr algn="ctr"/>
            <a:r>
              <a:rPr lang="es-ES" sz="4000" dirty="0" smtClean="0">
                <a:effectLst/>
              </a:rPr>
              <a:t>PREPARACIÓN FÍSICA EN SECO</a:t>
            </a:r>
            <a:br>
              <a:rPr lang="es-ES" sz="4000" dirty="0" smtClean="0">
                <a:effectLst/>
              </a:rPr>
            </a:br>
            <a:r>
              <a:rPr lang="es-ES" sz="4000" dirty="0" smtClean="0">
                <a:effectLst/>
              </a:rPr>
              <a:t>MOTIVOS PARA ENTRENAR</a:t>
            </a:r>
            <a:endParaRPr lang="es-ES" sz="4000" b="1" dirty="0" smtClean="0">
              <a:effectLst/>
            </a:endParaRPr>
          </a:p>
        </p:txBody>
      </p:sp>
      <p:sp>
        <p:nvSpPr>
          <p:cNvPr id="5" name="4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17412" name="Picture 4" descr="http://www.aeroreservaciones.com/huatulco_fotos/barcelo_huatulco_gimnasio_2009.jpg"/>
          <p:cNvPicPr>
            <a:picLocks noGrp="1" noChangeAspect="1" noChangeArrowheads="1"/>
          </p:cNvPicPr>
          <p:nvPr>
            <p:ph type="clipArt"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357158" y="1285860"/>
            <a:ext cx="8358246" cy="497681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Marcador de contenido"/>
          <p:cNvSpPr>
            <a:spLocks noGrp="1"/>
          </p:cNvSpPr>
          <p:nvPr>
            <p:ph idx="4294967295"/>
          </p:nvPr>
        </p:nvSpPr>
        <p:spPr>
          <a:xfrm>
            <a:off x="571472" y="428604"/>
            <a:ext cx="8358246" cy="6026171"/>
          </a:xfrm>
        </p:spPr>
        <p:txBody>
          <a:bodyPr>
            <a:normAutofit fontScale="70000" lnSpcReduction="20000"/>
          </a:bodyPr>
          <a:lstStyle/>
          <a:p>
            <a:r>
              <a:rPr lang="es-ES" sz="4000" b="1" dirty="0" smtClean="0"/>
              <a:t>Ser muy generosos en su trabajo</a:t>
            </a:r>
          </a:p>
          <a:p>
            <a:r>
              <a:rPr lang="es-ES" sz="4000" b="1" dirty="0" smtClean="0"/>
              <a:t>Ayuda a mejorar la fuerza, la flexibilidad</a:t>
            </a:r>
          </a:p>
          <a:p>
            <a:r>
              <a:rPr lang="es-ES" sz="4000" b="1" dirty="0" smtClean="0"/>
              <a:t>Ofrece variedad al entrenamiento</a:t>
            </a:r>
          </a:p>
          <a:p>
            <a:r>
              <a:rPr lang="es-ES" sz="4000" b="1" dirty="0" smtClean="0"/>
              <a:t>Complementa el trabajo en el agua</a:t>
            </a:r>
          </a:p>
          <a:p>
            <a:r>
              <a:rPr lang="es-ES" sz="4000" b="1" dirty="0" smtClean="0"/>
              <a:t>Ayuda a mejorar la potencia y la fuerza de impulso en salidas y virajes</a:t>
            </a:r>
          </a:p>
          <a:p>
            <a:r>
              <a:rPr lang="es-ES" sz="4000" b="1" dirty="0" smtClean="0"/>
              <a:t>Crea deportistas</a:t>
            </a:r>
          </a:p>
          <a:p>
            <a:r>
              <a:rPr lang="es-ES" sz="4000" b="1" dirty="0" smtClean="0"/>
              <a:t>Ayuda a prevenir lesiones</a:t>
            </a:r>
          </a:p>
          <a:p>
            <a:r>
              <a:rPr lang="es-ES" sz="4000" b="1" dirty="0" smtClean="0"/>
              <a:t>Aprovechar los momentos sensibles</a:t>
            </a:r>
          </a:p>
          <a:p>
            <a:r>
              <a:rPr lang="es-ES" sz="4000" b="1" dirty="0" smtClean="0"/>
              <a:t>Aprender primero la técnica de ejecución</a:t>
            </a:r>
          </a:p>
          <a:p>
            <a:r>
              <a:rPr lang="es-ES" sz="4000" b="1" dirty="0" smtClean="0"/>
              <a:t>Individualizado</a:t>
            </a:r>
          </a:p>
          <a:p>
            <a:r>
              <a:rPr lang="es-ES" sz="4000" b="1" dirty="0" smtClean="0"/>
              <a:t>Mejora la distancia por brazada</a:t>
            </a:r>
          </a:p>
          <a:p>
            <a:r>
              <a:rPr lang="es-ES" sz="4000" b="1" dirty="0" smtClean="0"/>
              <a:t>Mejora de la velocidad</a:t>
            </a:r>
          </a:p>
          <a:p>
            <a:r>
              <a:rPr lang="es-ES" sz="4000" b="1" dirty="0" smtClean="0"/>
              <a:t>Mejora del mantenimiento de la velocidad</a:t>
            </a:r>
          </a:p>
          <a:p>
            <a:pPr>
              <a:buNone/>
            </a:pPr>
            <a:endParaRPr lang="es-ES" sz="4000" dirty="0" smtClean="0"/>
          </a:p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81000" y="271465"/>
            <a:ext cx="8191528" cy="1085834"/>
          </a:xfrm>
        </p:spPr>
        <p:txBody>
          <a:bodyPr vert="horz" anchor="ctr">
            <a:noAutofit/>
          </a:bodyPr>
          <a:lstStyle/>
          <a:p>
            <a:pPr algn="ctr"/>
            <a:r>
              <a:rPr lang="es-ES" sz="4000" dirty="0" smtClean="0"/>
              <a:t>MÉTODOS BÁSICOS DE TRABAJO</a:t>
            </a:r>
            <a:endParaRPr lang="es-ES" sz="4000" dirty="0"/>
          </a:p>
        </p:txBody>
      </p:sp>
      <p:sp>
        <p:nvSpPr>
          <p:cNvPr id="3" name="2 Marcador de contenido"/>
          <p:cNvSpPr>
            <a:spLocks noGrp="1"/>
          </p:cNvSpPr>
          <p:nvPr>
            <p:ph type="body" idx="1"/>
          </p:nvPr>
        </p:nvSpPr>
        <p:spPr>
          <a:xfrm>
            <a:off x="428596" y="1357298"/>
            <a:ext cx="8715404" cy="5295926"/>
          </a:xfrm>
        </p:spPr>
        <p:txBody>
          <a:bodyPr>
            <a:normAutofit/>
          </a:bodyPr>
          <a:lstStyle/>
          <a:p>
            <a:r>
              <a:rPr lang="es-ES" sz="2600" b="1" dirty="0" smtClean="0"/>
              <a:t>Dominio del trabajo con el propio peso del cuerpo</a:t>
            </a:r>
          </a:p>
          <a:p>
            <a:r>
              <a:rPr lang="es-ES" sz="2600" b="1" dirty="0" smtClean="0"/>
              <a:t>Dominadas, Core, Saltos, Fondos</a:t>
            </a:r>
          </a:p>
          <a:p>
            <a:r>
              <a:rPr lang="es-ES" sz="2600" b="1" dirty="0" smtClean="0"/>
              <a:t>Con material</a:t>
            </a:r>
          </a:p>
          <a:p>
            <a:r>
              <a:rPr lang="es-ES" sz="2600" b="1" dirty="0" smtClean="0"/>
              <a:t>Bancos, Balones medicinales, gomas, cuerdas</a:t>
            </a:r>
          </a:p>
          <a:p>
            <a:r>
              <a:rPr lang="es-ES" sz="2600" b="1" dirty="0" smtClean="0"/>
              <a:t>Utilización de circuitos generales y mixtos</a:t>
            </a:r>
          </a:p>
          <a:p>
            <a:r>
              <a:rPr lang="es-ES" sz="2600" b="1" dirty="0" smtClean="0"/>
              <a:t>Atención a la técnica</a:t>
            </a:r>
          </a:p>
          <a:p>
            <a:r>
              <a:rPr lang="es-ES" sz="2600" b="1" dirty="0" smtClean="0"/>
              <a:t>1-Observación</a:t>
            </a:r>
          </a:p>
          <a:p>
            <a:r>
              <a:rPr lang="es-ES" sz="2600" b="1" dirty="0" smtClean="0"/>
              <a:t>2-Análisis</a:t>
            </a:r>
          </a:p>
          <a:p>
            <a:r>
              <a:rPr lang="es-ES" sz="2600" b="1" dirty="0" smtClean="0"/>
              <a:t>3- Progresión</a:t>
            </a:r>
          </a:p>
          <a:p>
            <a:r>
              <a:rPr lang="es-ES" sz="2600" b="1" dirty="0" smtClean="0"/>
              <a:t>Inclusión de pesas en el programa en edades más avanzadas</a:t>
            </a:r>
          </a:p>
          <a:p>
            <a:pPr algn="just"/>
            <a:endParaRPr lang="es-ES" sz="2400" dirty="0" smtClean="0"/>
          </a:p>
          <a:p>
            <a:pPr algn="just"/>
            <a:endParaRPr lang="es-ES" sz="2400" dirty="0" smtClean="0"/>
          </a:p>
          <a:p>
            <a:pPr>
              <a:buNone/>
            </a:pPr>
            <a:endParaRPr lang="es-ES" b="1" dirty="0" smtClean="0"/>
          </a:p>
          <a:p>
            <a:endParaRPr lang="es-ES" b="1" dirty="0" smtClean="0"/>
          </a:p>
          <a:p>
            <a:endParaRPr lang="es-ES" b="1" dirty="0" smtClean="0"/>
          </a:p>
          <a:p>
            <a:pPr>
              <a:buNone/>
            </a:pPr>
            <a:endParaRPr lang="es-ES" b="1" dirty="0" smtClean="0"/>
          </a:p>
          <a:p>
            <a:endParaRPr lang="es-ES" b="1" dirty="0" smtClean="0"/>
          </a:p>
          <a:p>
            <a:endParaRPr lang="es-ES" b="1" dirty="0" smtClean="0"/>
          </a:p>
          <a:p>
            <a:endParaRPr lang="es-ES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ítulo"/>
          <p:cNvSpPr>
            <a:spLocks noGrp="1"/>
          </p:cNvSpPr>
          <p:nvPr>
            <p:ph type="title" idx="4294967295"/>
          </p:nvPr>
        </p:nvSpPr>
        <p:spPr>
          <a:xfrm>
            <a:off x="0" y="271463"/>
            <a:ext cx="8858280" cy="3943355"/>
          </a:xfrm>
        </p:spPr>
        <p:txBody>
          <a:bodyPr vert="horz" anchor="ctr">
            <a:noAutofit/>
          </a:bodyPr>
          <a:lstStyle/>
          <a:p>
            <a:pPr marL="0" algn="ctr"/>
            <a:r>
              <a:rPr lang="es-ES" sz="4800" b="1" dirty="0" smtClean="0"/>
              <a:t>MUITO OBRIGADO</a:t>
            </a:r>
            <a:endParaRPr lang="es-ES" sz="4800" b="1" dirty="0"/>
          </a:p>
        </p:txBody>
      </p:sp>
      <p:sp>
        <p:nvSpPr>
          <p:cNvPr id="3" name="8 Título"/>
          <p:cNvSpPr txBox="1">
            <a:spLocks/>
          </p:cNvSpPr>
          <p:nvPr/>
        </p:nvSpPr>
        <p:spPr>
          <a:xfrm>
            <a:off x="928662" y="4500570"/>
            <a:ext cx="8072494" cy="2076443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1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Agustín </a:t>
            </a:r>
            <a:r>
              <a:rPr kumimoji="0" lang="es-ES" sz="2800" b="1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Artiles</a:t>
            </a:r>
            <a:r>
              <a:rPr kumimoji="0" lang="es-ES" sz="2800" b="1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s-ES" sz="2800" b="1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Grijalba</a:t>
            </a:r>
            <a:endParaRPr kumimoji="0" lang="es-ES" sz="2800" b="1" i="0" u="none" strike="noStrike" kern="1200" cap="none" spc="0" normalizeH="0" baseline="0" noProof="0" dirty="0" smtClean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accent1">
                  <a:tint val="83000"/>
                  <a:satMod val="1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000" i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champiartiles@hotmail.com</a:t>
            </a:r>
            <a:endParaRPr kumimoji="0" lang="es-ES" sz="2800" i="1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accent1">
                  <a:tint val="83000"/>
                  <a:satMod val="1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4294967295"/>
          </p:nvPr>
        </p:nvSpPr>
        <p:spPr>
          <a:xfrm>
            <a:off x="642910" y="357166"/>
            <a:ext cx="8215370" cy="6072198"/>
          </a:xfrm>
        </p:spPr>
        <p:txBody>
          <a:bodyPr>
            <a:normAutofit lnSpcReduction="10000"/>
          </a:bodyPr>
          <a:lstStyle/>
          <a:p>
            <a:r>
              <a:rPr lang="es-ES" b="1" dirty="0" smtClean="0"/>
              <a:t>Relación estrecha nadador-entrenador</a:t>
            </a:r>
          </a:p>
          <a:p>
            <a:r>
              <a:rPr lang="es-ES" b="1" dirty="0" smtClean="0"/>
              <a:t>Son nadadores jóvenes, en formación</a:t>
            </a:r>
          </a:p>
          <a:p>
            <a:r>
              <a:rPr lang="es-ES" b="1" dirty="0" smtClean="0"/>
              <a:t>No quemar etapas</a:t>
            </a:r>
          </a:p>
          <a:p>
            <a:r>
              <a:rPr lang="es-ES" b="1" dirty="0" smtClean="0"/>
              <a:t>Necesitan saber el porqué de los entrenamientos</a:t>
            </a:r>
          </a:p>
          <a:p>
            <a:r>
              <a:rPr lang="es-ES" b="1" dirty="0" smtClean="0"/>
              <a:t>Grupos poco homogéneos </a:t>
            </a:r>
          </a:p>
          <a:p>
            <a:r>
              <a:rPr lang="es-ES" b="1" dirty="0" smtClean="0"/>
              <a:t>Desarrollo muscular y resistencia rápido</a:t>
            </a:r>
          </a:p>
          <a:p>
            <a:r>
              <a:rPr lang="es-ES" b="1" dirty="0" smtClean="0"/>
              <a:t>Mejoras naturales por crecimiento</a:t>
            </a:r>
          </a:p>
          <a:p>
            <a:r>
              <a:rPr lang="es-ES" b="1" dirty="0" smtClean="0"/>
              <a:t>Interesa la opinión de los compañeros</a:t>
            </a:r>
          </a:p>
          <a:p>
            <a:r>
              <a:rPr lang="es-ES" b="1" dirty="0" smtClean="0"/>
              <a:t>Trato de adultos</a:t>
            </a:r>
          </a:p>
          <a:p>
            <a:r>
              <a:rPr lang="es-ES" b="1" dirty="0" smtClean="0"/>
              <a:t>Educar en compromiso al atleta y padres</a:t>
            </a:r>
          </a:p>
          <a:p>
            <a:endParaRPr lang="es-ES" b="1" dirty="0" smtClean="0"/>
          </a:p>
          <a:p>
            <a:endParaRPr lang="es-ES" b="1" dirty="0" smtClean="0"/>
          </a:p>
          <a:p>
            <a:endParaRPr lang="es-ES" dirty="0" smtClean="0"/>
          </a:p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40544" y="357167"/>
            <a:ext cx="8062912" cy="714379"/>
          </a:xfrm>
        </p:spPr>
        <p:txBody>
          <a:bodyPr vert="horz" anchor="ctr">
            <a:noAutofit/>
          </a:bodyPr>
          <a:lstStyle/>
          <a:p>
            <a:pPr marL="0" algn="ctr"/>
            <a:r>
              <a:rPr lang="es-ES" sz="3000" b="1" dirty="0" smtClean="0"/>
              <a:t>PREMISAS BÁSICAS</a:t>
            </a:r>
            <a:endParaRPr lang="es-ES" sz="3000" b="1" dirty="0"/>
          </a:p>
        </p:txBody>
      </p:sp>
      <p:sp>
        <p:nvSpPr>
          <p:cNvPr id="3" name="2 Marcador de texto"/>
          <p:cNvSpPr>
            <a:spLocks noGrp="1"/>
          </p:cNvSpPr>
          <p:nvPr>
            <p:ph type="subTitle" idx="1"/>
          </p:nvPr>
        </p:nvSpPr>
        <p:spPr>
          <a:xfrm>
            <a:off x="0" y="1285860"/>
            <a:ext cx="9144000" cy="4500594"/>
          </a:xfrm>
        </p:spPr>
        <p:txBody>
          <a:bodyPr>
            <a:normAutofit fontScale="92500"/>
          </a:bodyPr>
          <a:lstStyle/>
          <a:p>
            <a:pPr algn="ctr"/>
            <a:r>
              <a:rPr lang="es-ES" sz="2800" b="1" dirty="0" smtClean="0"/>
              <a:t>Crear cimientos para rendimiento futuro</a:t>
            </a:r>
          </a:p>
          <a:p>
            <a:pPr algn="ctr"/>
            <a:endParaRPr lang="es-ES" sz="2800" dirty="0" smtClean="0"/>
          </a:p>
          <a:p>
            <a:pPr algn="ctr"/>
            <a:r>
              <a:rPr lang="es-ES" sz="2800" b="1" dirty="0" smtClean="0"/>
              <a:t>No utilizar medios de entrenamiento de los </a:t>
            </a:r>
            <a:r>
              <a:rPr lang="es-ES" sz="2800" b="1" dirty="0" smtClean="0"/>
              <a:t>mayores</a:t>
            </a:r>
            <a:endParaRPr lang="es-ES" sz="2800" b="1" dirty="0" smtClean="0"/>
          </a:p>
          <a:p>
            <a:pPr algn="ctr"/>
            <a:endParaRPr lang="es-ES" sz="2800" dirty="0" smtClean="0"/>
          </a:p>
          <a:p>
            <a:pPr algn="ctr"/>
            <a:r>
              <a:rPr lang="es-ES" sz="2800" b="1" dirty="0" smtClean="0"/>
              <a:t>No son adultos en miniatura</a:t>
            </a:r>
          </a:p>
          <a:p>
            <a:pPr algn="ctr"/>
            <a:endParaRPr lang="es-ES" sz="2800" b="1" dirty="0" smtClean="0"/>
          </a:p>
          <a:p>
            <a:pPr algn="ctr"/>
            <a:r>
              <a:rPr lang="es-ES" sz="2800" b="1" dirty="0" smtClean="0"/>
              <a:t>La base del entrenamiento de los nadadores jóvenes es la técnica</a:t>
            </a:r>
          </a:p>
          <a:p>
            <a:pPr algn="ctr"/>
            <a:endParaRPr lang="es-ES" sz="2800" b="1" dirty="0" smtClean="0"/>
          </a:p>
          <a:p>
            <a:pPr algn="ctr"/>
            <a:r>
              <a:rPr lang="es-ES" sz="2800" b="1" dirty="0" smtClean="0"/>
              <a:t>Prioridad en las destrezas (virajes, salidas, deslizamientos 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71472" y="214290"/>
            <a:ext cx="7643866" cy="1071571"/>
          </a:xfrm>
        </p:spPr>
        <p:txBody>
          <a:bodyPr vert="horz" anchor="ctr">
            <a:noAutofit/>
          </a:bodyPr>
          <a:lstStyle/>
          <a:p>
            <a:pPr algn="ctr"/>
            <a:r>
              <a:rPr lang="es-ES" sz="3000" dirty="0" smtClean="0"/>
              <a:t>OBJETIVOS POR ETAPAS</a:t>
            </a:r>
            <a:endParaRPr lang="es-ES" sz="3000" dirty="0"/>
          </a:p>
        </p:txBody>
      </p:sp>
      <p:pic>
        <p:nvPicPr>
          <p:cNvPr id="31746" name="Picture 2" descr="C:\Documents and Settings\Usuario\Escritorio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285860"/>
            <a:ext cx="7643866" cy="52864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Título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089804"/>
          </a:xfrm>
        </p:spPr>
        <p:txBody>
          <a:bodyPr vert="horz" anchor="ctr">
            <a:noAutofit/>
          </a:bodyPr>
          <a:lstStyle/>
          <a:p>
            <a:pPr marL="0" algn="ctr"/>
            <a:r>
              <a:rPr lang="es-ES" sz="3000" b="1" dirty="0" smtClean="0"/>
              <a:t>GRUPO DE EDAD. 5-8 F/6-9M</a:t>
            </a:r>
            <a:br>
              <a:rPr lang="es-ES" sz="3000" b="1" dirty="0" smtClean="0"/>
            </a:br>
            <a:r>
              <a:rPr lang="es-ES" sz="3000" b="1" dirty="0" smtClean="0"/>
              <a:t> PERIODO INICIAL</a:t>
            </a:r>
            <a:endParaRPr lang="es-ES" sz="3000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28596" y="1285860"/>
            <a:ext cx="8229600" cy="514353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es-ES" dirty="0" smtClean="0"/>
          </a:p>
          <a:p>
            <a:pPr algn="just"/>
            <a:r>
              <a:rPr lang="es-ES" dirty="0" smtClean="0"/>
              <a:t> Aprendizaje de los 4 estilos</a:t>
            </a:r>
          </a:p>
          <a:p>
            <a:pPr algn="just"/>
            <a:r>
              <a:rPr lang="es-ES" dirty="0" smtClean="0"/>
              <a:t> Ejercicios de técnica de la brazada</a:t>
            </a:r>
          </a:p>
          <a:p>
            <a:pPr algn="just"/>
            <a:r>
              <a:rPr lang="es-ES" dirty="0" smtClean="0"/>
              <a:t>Aprendizaje de las salidas virajes y llegadas</a:t>
            </a:r>
          </a:p>
          <a:p>
            <a:pPr algn="just"/>
            <a:r>
              <a:rPr lang="es-ES" dirty="0" smtClean="0"/>
              <a:t> juegos organizados dentro y fuera del agua como medio de preparación física</a:t>
            </a:r>
          </a:p>
          <a:p>
            <a:pPr algn="just"/>
            <a:r>
              <a:rPr lang="es-ES" dirty="0" smtClean="0"/>
              <a:t>Práctica de diversos deportes</a:t>
            </a:r>
          </a:p>
          <a:p>
            <a:pPr algn="just"/>
            <a:r>
              <a:rPr lang="es-ES" dirty="0" smtClean="0"/>
              <a:t>Desarrollo de habilidades</a:t>
            </a:r>
          </a:p>
          <a:p>
            <a:pPr algn="just"/>
            <a:r>
              <a:rPr lang="es-ES" dirty="0" smtClean="0"/>
              <a:t>Ejercicios de carrera, saltos, Agilidad, coordinación, flexibilidad</a:t>
            </a:r>
          </a:p>
          <a:p>
            <a:pPr algn="just"/>
            <a:r>
              <a:rPr lang="es-ES" dirty="0" smtClean="0"/>
              <a:t>Practicas cortas y divertidas. Creatividad</a:t>
            </a:r>
          </a:p>
          <a:p>
            <a:pPr>
              <a:buNone/>
            </a:pP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142852"/>
            <a:ext cx="7772400" cy="571504"/>
          </a:xfrm>
        </p:spPr>
        <p:txBody>
          <a:bodyPr vert="horz" anchor="ctr">
            <a:noAutofit/>
          </a:bodyPr>
          <a:lstStyle/>
          <a:p>
            <a:pPr marL="0" algn="ctr"/>
            <a:r>
              <a:rPr lang="es-ES" sz="3000" b="1" dirty="0" smtClean="0"/>
              <a:t>PERIODO INICIAL</a:t>
            </a:r>
            <a:endParaRPr lang="es-ES" sz="3000" b="1" dirty="0"/>
          </a:p>
        </p:txBody>
      </p:sp>
      <p:graphicFrame>
        <p:nvGraphicFramePr>
          <p:cNvPr id="4" name="3 Marcador de tabla"/>
          <p:cNvGraphicFramePr>
            <a:graphicFrameLocks noGrp="1"/>
          </p:cNvGraphicFramePr>
          <p:nvPr>
            <p:ph type="tbl" idx="1"/>
          </p:nvPr>
        </p:nvGraphicFramePr>
        <p:xfrm>
          <a:off x="214282" y="1071546"/>
          <a:ext cx="8643998" cy="5429264"/>
        </p:xfrm>
        <a:graphic>
          <a:graphicData uri="http://schemas.openxmlformats.org/drawingml/2006/table">
            <a:tbl>
              <a:tblPr/>
              <a:tblGrid>
                <a:gridCol w="4357718"/>
                <a:gridCol w="4286280"/>
              </a:tblGrid>
              <a:tr h="7723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SESIONES SEMANALES DE AGUA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2-4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61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DURACIÓN POR SESIÓN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45’-60’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61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SESIONES SEMANALES DE SECO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1-2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61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DURACIÓN POR SESIÓN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15-30’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61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METROS POR SESIÓN DE AGUA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0’75-2 KM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61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Nº DE SEMANAS AL AÑO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24-30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61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VOLUMEN DE METROS ANUAL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75-250 KM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í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Brío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Brío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etro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1107</TotalTime>
  <Words>1974</Words>
  <Application>Microsoft Office PowerPoint</Application>
  <PresentationFormat>Presentación en pantalla (4:3)</PresentationFormat>
  <Paragraphs>519</Paragraphs>
  <Slides>48</Slides>
  <Notes>1</Notes>
  <HiddenSlides>0</HiddenSlides>
  <MMClips>1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2</vt:i4>
      </vt:variant>
      <vt:variant>
        <vt:lpstr>Títulos de diapositiva</vt:lpstr>
      </vt:variant>
      <vt:variant>
        <vt:i4>48</vt:i4>
      </vt:variant>
    </vt:vector>
  </HeadingPairs>
  <TitlesOfParts>
    <vt:vector size="51" baseType="lpstr">
      <vt:lpstr>Brío</vt:lpstr>
      <vt:lpstr>Hoja de cálculo de Microsoft Office Excel 97-2003</vt:lpstr>
      <vt:lpstr>Worksheet</vt:lpstr>
      <vt:lpstr>Sugerencias elementales para la preparación y planificación de nadadores de grupos de edad. </vt:lpstr>
      <vt:lpstr>¿PORQUÉ SE APUNTAN A LA PISCINA LOS NIÑOS PEQUEÑOS?</vt:lpstr>
      <vt:lpstr>ESTRATEGIAS DE MOTIVACIÓN EN NADADORES JÓVENES</vt:lpstr>
      <vt:lpstr>CARACTERÍSTICAS DE LOS NADADORES  DE GRUPOS DE EDAD</vt:lpstr>
      <vt:lpstr>Diapositiva 5</vt:lpstr>
      <vt:lpstr>PREMISAS BÁSICAS</vt:lpstr>
      <vt:lpstr>OBJETIVOS POR ETAPAS</vt:lpstr>
      <vt:lpstr>GRUPO DE EDAD. 5-8 F/6-9M  PERIODO INICIAL</vt:lpstr>
      <vt:lpstr>PERIODO INICIAL</vt:lpstr>
      <vt:lpstr>GRUPO DE EDAD 8-11 F/ 9-12 M PERIODO DE APRENDIZAJE</vt:lpstr>
      <vt:lpstr>PERIODO DE APRENDIZAJE</vt:lpstr>
      <vt:lpstr>Diapositiva 12</vt:lpstr>
      <vt:lpstr>GRUPO DE EDAD 12-14 F/13-15 M PERIODO PREPARATORIOAL ENTRENAMIENTO</vt:lpstr>
      <vt:lpstr>PERIODO DE PREPARACIÓN AL ENTRENAMIENTO</vt:lpstr>
      <vt:lpstr>Diapositiva 15</vt:lpstr>
      <vt:lpstr>GRUPO DE EDAD. 14-16 F/16-18 M PREPARACION PARA COMPETIR</vt:lpstr>
      <vt:lpstr>PERIODO DE PREPARACIÓN A LA COMPETICIÓN</vt:lpstr>
      <vt:lpstr>GRUPO DE EDAD. +16 F/+18 M PERIODO PARA VENCER</vt:lpstr>
      <vt:lpstr>PERIODO PARA VENCER</vt:lpstr>
      <vt:lpstr>FORMAS DE PROGRESIÓN DE LA CARGA DE ENTRENAMIENTO ENTRE PERIODOS</vt:lpstr>
      <vt:lpstr>MÉTODOS ELEMENTALES DE TRABAJO EN NADADORESJOVENES</vt:lpstr>
      <vt:lpstr>RELEVOS</vt:lpstr>
      <vt:lpstr>MOTIVOS PARA ENTRENAR LAS PRUEBAS DE RELEVOS</vt:lpstr>
      <vt:lpstr>SALIDAS Y VIRAJES</vt:lpstr>
      <vt:lpstr>SALIDA TIPO ATLETISMO          </vt:lpstr>
      <vt:lpstr>SALIDA CLÁSICA</vt:lpstr>
      <vt:lpstr>CONTRIBUCIÓN DE LAS SALIDAS Y VIRAJES</vt:lpstr>
      <vt:lpstr>ERRORES EN LAS SALIDAS</vt:lpstr>
      <vt:lpstr>ERRORES EN LOS VIRAJES</vt:lpstr>
      <vt:lpstr>CONCLUSIONES</vt:lpstr>
      <vt:lpstr>IMPORTANCIA DE LOS VIRAJES SALIDAS Y LLEGADAS</vt:lpstr>
      <vt:lpstr>Diapositiva 32</vt:lpstr>
      <vt:lpstr>ENTRENAMIENTO DE LAS PIERNAS</vt:lpstr>
      <vt:lpstr>RECOMENDACIONES</vt:lpstr>
      <vt:lpstr>MOTIVOS PARA ENTRENAR LAS PIERNAS</vt:lpstr>
      <vt:lpstr>Diapositiva 36</vt:lpstr>
      <vt:lpstr>ERRORES EN EL BATIDO</vt:lpstr>
      <vt:lpstr>EJEMPLOS DE SERIES DE ENTRENAMIENTO</vt:lpstr>
      <vt:lpstr>PROPUESTAS DE ENTRENAMIENTO</vt:lpstr>
      <vt:lpstr>Diapositiva 40</vt:lpstr>
      <vt:lpstr>ENTRENAMIENTO DE LAS PRUEBAS DE ESTILOS INDIVIDUAL </vt:lpstr>
      <vt:lpstr>ASPECTOS BÁSICOS DE PREPARACIÓN</vt:lpstr>
      <vt:lpstr>400 ESTILOS</vt:lpstr>
      <vt:lpstr>SUGERENCIAS DE PREPARACIÓN DE LAS PRUEBAS DE ESTILOS</vt:lpstr>
      <vt:lpstr>PREPARACIÓN FÍSICA EN SECO MOTIVOS PARA ENTRENAR</vt:lpstr>
      <vt:lpstr>Diapositiva 46</vt:lpstr>
      <vt:lpstr>MÉTODOS BÁSICOS DE TRABAJO</vt:lpstr>
      <vt:lpstr>MUITO OBRIGADO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Sugerencias elementales para la preparación y planificación de nadadores de grupos de edad. </dc:title>
  <dc:creator>Usuario</dc:creator>
  <cp:lastModifiedBy>Usuario</cp:lastModifiedBy>
  <cp:revision>280</cp:revision>
  <dcterms:created xsi:type="dcterms:W3CDTF">2014-05-29T17:39:07Z</dcterms:created>
  <dcterms:modified xsi:type="dcterms:W3CDTF">2014-06-06T21:27:54Z</dcterms:modified>
</cp:coreProperties>
</file>